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8" r:id="rId3"/>
    <p:sldId id="257" r:id="rId4"/>
    <p:sldId id="262" r:id="rId5"/>
    <p:sldId id="264" r:id="rId6"/>
    <p:sldId id="265" r:id="rId7"/>
    <p:sldId id="263" r:id="rId8"/>
    <p:sldId id="259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5" r:id="rId17"/>
    <p:sldId id="277" r:id="rId18"/>
    <p:sldId id="278" r:id="rId19"/>
    <p:sldId id="279" r:id="rId20"/>
    <p:sldId id="280" r:id="rId21"/>
    <p:sldId id="281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61" r:id="rId34"/>
  </p:sldIdLst>
  <p:sldSz cx="10579100" cy="5943600"/>
  <p:notesSz cx="10579100" cy="5943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BA95"/>
    <a:srgbClr val="1CB2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38" autoAdjust="0"/>
    <p:restoredTop sz="94626"/>
  </p:normalViewPr>
  <p:slideViewPr>
    <p:cSldViewPr>
      <p:cViewPr varScale="1">
        <p:scale>
          <a:sx n="124" d="100"/>
          <a:sy n="124" d="100"/>
        </p:scale>
        <p:origin x="59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584700" cy="298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992813" y="0"/>
            <a:ext cx="4583112" cy="298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4264A-7F99-E44F-B2F9-6AEA502F1210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03613" y="742950"/>
            <a:ext cx="3571875" cy="2006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57275" y="2860675"/>
            <a:ext cx="8464550" cy="23399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5645150"/>
            <a:ext cx="4584700" cy="2984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992813" y="5645150"/>
            <a:ext cx="4583112" cy="2984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30CF2-1B92-E84E-80BA-81A636705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044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93908" y="1842516"/>
            <a:ext cx="8997633" cy="12481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87817" y="3328416"/>
            <a:ext cx="7409815" cy="1485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1" i="0">
                <a:solidFill>
                  <a:srgbClr val="4FBFA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5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1" i="0">
                <a:solidFill>
                  <a:srgbClr val="4FBFA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9272" y="1367028"/>
            <a:ext cx="4604671" cy="39227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451506" y="1367028"/>
            <a:ext cx="4604671" cy="39227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1" i="0">
                <a:solidFill>
                  <a:srgbClr val="4FBFA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7445" y="2026699"/>
            <a:ext cx="9790559" cy="13182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700" b="1" i="0">
                <a:solidFill>
                  <a:srgbClr val="4FBFA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19125" y="2634793"/>
            <a:ext cx="7547198" cy="1266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5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599053" y="5527548"/>
            <a:ext cx="3387344" cy="297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29272" y="5527548"/>
            <a:ext cx="2434653" cy="297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21524" y="5527548"/>
            <a:ext cx="2434653" cy="297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60945" y="5214254"/>
            <a:ext cx="190690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chemeClr val="bg1"/>
                </a:solidFill>
                <a:latin typeface="Arial"/>
                <a:cs typeface="Arial"/>
              </a:rPr>
              <a:t>Апр</a:t>
            </a:r>
            <a:r>
              <a:rPr sz="2400" spc="-85" dirty="0">
                <a:solidFill>
                  <a:schemeClr val="bg1"/>
                </a:solidFill>
                <a:latin typeface="Arial"/>
                <a:cs typeface="Arial"/>
              </a:rPr>
              <a:t>е</a:t>
            </a:r>
            <a:r>
              <a:rPr sz="2400" dirty="0">
                <a:solidFill>
                  <a:schemeClr val="bg1"/>
                </a:solidFill>
                <a:latin typeface="Arial"/>
                <a:cs typeface="Arial"/>
              </a:rPr>
              <a:t>ль, 202</a:t>
            </a: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2</a:t>
            </a:r>
            <a:endParaRPr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2750" y="228600"/>
            <a:ext cx="4482642" cy="705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5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0" b="1" i="0" u="none" strike="noStrike" kern="1200" cap="none" spc="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Database</a:t>
            </a:r>
            <a:endParaRPr kumimoji="0" sz="4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09EB51-C8A6-4B3A-AF46-2E23CE1F880A}"/>
              </a:ext>
            </a:extLst>
          </p:cNvPr>
          <p:cNvSpPr txBox="1"/>
          <p:nvPr/>
        </p:nvSpPr>
        <p:spPr>
          <a:xfrm>
            <a:off x="260350" y="967301"/>
            <a:ext cx="3276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Session by state</a:t>
            </a:r>
          </a:p>
          <a:p>
            <a:r>
              <a:rPr lang="ru-RU" dirty="0">
                <a:solidFill>
                  <a:schemeClr val="bg1"/>
                </a:solidFill>
              </a:rPr>
              <a:t>График показывает статистику работы сессий.</a:t>
            </a:r>
            <a:endParaRPr lang="ru-BY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Idle</a:t>
            </a:r>
            <a:r>
              <a:rPr lang="ru-RU" dirty="0">
                <a:solidFill>
                  <a:schemeClr val="bg1"/>
                </a:solidFill>
              </a:rPr>
              <a:t> – бездействующий сеанс базы данных — это сеанс, который подключен, но</a:t>
            </a:r>
            <a:endParaRPr lang="ru-BY" dirty="0">
              <a:solidFill>
                <a:schemeClr val="bg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3076A97-428B-446D-BA7C-D24F2BCBE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4150" y="707499"/>
            <a:ext cx="5667374" cy="18954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90CE4C-989A-4530-A74A-6F53C6CC4D86}"/>
              </a:ext>
            </a:extLst>
          </p:cNvPr>
          <p:cNvSpPr txBox="1"/>
          <p:nvPr/>
        </p:nvSpPr>
        <p:spPr>
          <a:xfrm>
            <a:off x="260349" y="2636354"/>
            <a:ext cx="98583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пользователь какое-то время ничего не делал. Такие подключенные сеансы по-прежнему потребляют такие ресурсы, как память.</a:t>
            </a:r>
            <a:endParaRPr lang="ru-BY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Idle in transaction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– транзакции, которые сняли блокировку таблицы или таблиц, а затем не смогли завершиться по какой-либо причине</a:t>
            </a:r>
            <a:endParaRPr lang="ru-BY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Waiting</a:t>
            </a:r>
            <a:r>
              <a:rPr lang="ru-RU" dirty="0">
                <a:solidFill>
                  <a:schemeClr val="bg1"/>
                </a:solidFill>
              </a:rPr>
              <a:t> – сессии, который на данный момент находятся в ожидании.</a:t>
            </a:r>
            <a:endParaRPr lang="ru-BY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Active</a:t>
            </a:r>
            <a:r>
              <a:rPr lang="ru-RU" dirty="0">
                <a:solidFill>
                  <a:schemeClr val="bg1"/>
                </a:solidFill>
              </a:rPr>
              <a:t> – активные сессии.</a:t>
            </a:r>
            <a:endParaRPr lang="ru-BY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Av</a:t>
            </a:r>
            <a:r>
              <a:rPr lang="ru-RU" b="1" dirty="0">
                <a:solidFill>
                  <a:schemeClr val="bg1"/>
                </a:solidFill>
              </a:rPr>
              <a:t>_</a:t>
            </a:r>
            <a:r>
              <a:rPr lang="en-US" b="1" dirty="0">
                <a:solidFill>
                  <a:schemeClr val="bg1"/>
                </a:solidFill>
              </a:rPr>
              <a:t>workers </a:t>
            </a:r>
            <a:r>
              <a:rPr lang="ru-RU" dirty="0">
                <a:solidFill>
                  <a:schemeClr val="bg1"/>
                </a:solidFill>
              </a:rPr>
              <a:t>– это </a:t>
            </a:r>
            <a:r>
              <a:rPr lang="ru-RU" dirty="0" err="1">
                <a:solidFill>
                  <a:schemeClr val="bg1"/>
                </a:solidFill>
              </a:rPr>
              <a:t>воркеры</a:t>
            </a:r>
            <a:r>
              <a:rPr lang="ru-RU" dirty="0">
                <a:solidFill>
                  <a:schemeClr val="bg1"/>
                </a:solidFill>
              </a:rPr>
              <a:t>, которые автоматизируют </a:t>
            </a:r>
            <a:r>
              <a:rPr lang="en-US" dirty="0">
                <a:solidFill>
                  <a:schemeClr val="bg1"/>
                </a:solidFill>
              </a:rPr>
              <a:t>vacuum</a:t>
            </a:r>
            <a:r>
              <a:rPr lang="ru-RU" dirty="0">
                <a:solidFill>
                  <a:schemeClr val="bg1"/>
                </a:solidFill>
              </a:rPr>
              <a:t> деятельность.</a:t>
            </a:r>
            <a:endParaRPr lang="ru-BY" dirty="0">
              <a:solidFill>
                <a:schemeClr val="bg1"/>
              </a:solidFill>
            </a:endParaRPr>
          </a:p>
          <a:p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25002664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DE69074-8556-46BA-B914-735BF44E73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4443" y="1295400"/>
            <a:ext cx="6457950" cy="2243546"/>
          </a:xfrm>
          <a:prstGeom prst="rect">
            <a:avLst/>
          </a:prstGeom>
        </p:spPr>
      </p:pic>
      <p:sp>
        <p:nvSpPr>
          <p:cNvPr id="7" name="object 2">
            <a:extLst>
              <a:ext uri="{FF2B5EF4-FFF2-40B4-BE49-F238E27FC236}">
                <a16:creationId xmlns:a16="http://schemas.microsoft.com/office/drawing/2014/main" id="{574A0B7D-26DB-4FF7-89DB-6C92C3064DC2}"/>
              </a:ext>
            </a:extLst>
          </p:cNvPr>
          <p:cNvSpPr txBox="1"/>
          <p:nvPr/>
        </p:nvSpPr>
        <p:spPr>
          <a:xfrm>
            <a:off x="412750" y="228600"/>
            <a:ext cx="4482642" cy="705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5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0" b="1" i="0" u="none" strike="noStrike" kern="1200" cap="none" spc="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Database</a:t>
            </a:r>
            <a:endParaRPr kumimoji="0" sz="4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F0C686-2D81-4DA9-91D0-24C9632E71A6}"/>
              </a:ext>
            </a:extLst>
          </p:cNvPr>
          <p:cNvSpPr txBox="1"/>
          <p:nvPr/>
        </p:nvSpPr>
        <p:spPr>
          <a:xfrm>
            <a:off x="273593" y="1676400"/>
            <a:ext cx="33395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График показывает статистику работы транзакций и запросов в среднем за выбранный </a:t>
            </a:r>
            <a:r>
              <a:rPr lang="ru-RU" dirty="0" err="1">
                <a:solidFill>
                  <a:schemeClr val="bg1"/>
                </a:solidFill>
              </a:rPr>
              <a:t>таймфрейм</a:t>
            </a:r>
            <a:r>
              <a:rPr lang="ru-RU" dirty="0">
                <a:solidFill>
                  <a:schemeClr val="bg1"/>
                </a:solidFill>
              </a:rPr>
              <a:t>.</a:t>
            </a:r>
            <a:endParaRPr lang="ru-BY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TPS – </a:t>
            </a:r>
            <a:r>
              <a:rPr lang="ru-RU" dirty="0">
                <a:solidFill>
                  <a:schemeClr val="bg1"/>
                </a:solidFill>
              </a:rPr>
              <a:t>транзакций в секунду.</a:t>
            </a:r>
            <a:endParaRPr lang="ru-BY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QPS – </a:t>
            </a:r>
            <a:r>
              <a:rPr lang="ru-RU" dirty="0">
                <a:solidFill>
                  <a:schemeClr val="bg1"/>
                </a:solidFill>
              </a:rPr>
              <a:t>запросов в секунду.</a:t>
            </a:r>
            <a:endParaRPr lang="ru-BY" dirty="0">
              <a:solidFill>
                <a:schemeClr val="bg1"/>
              </a:solidFill>
            </a:endParaRPr>
          </a:p>
          <a:p>
            <a:endParaRPr lang="ru-BY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571BDB-773F-4BA2-B887-9BBB88F66DD9}"/>
              </a:ext>
            </a:extLst>
          </p:cNvPr>
          <p:cNvSpPr txBox="1"/>
          <p:nvPr/>
        </p:nvSpPr>
        <p:spPr>
          <a:xfrm>
            <a:off x="295615" y="1357721"/>
            <a:ext cx="1218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2. TPS/QPS</a:t>
            </a:r>
            <a:endParaRPr lang="ru-BY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8505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E4E60F07-A4DD-4EA7-B5B7-544E1788F6A5}"/>
              </a:ext>
            </a:extLst>
          </p:cNvPr>
          <p:cNvSpPr txBox="1"/>
          <p:nvPr/>
        </p:nvSpPr>
        <p:spPr>
          <a:xfrm>
            <a:off x="412750" y="228600"/>
            <a:ext cx="4482642" cy="705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5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0" b="1" i="0" u="none" strike="noStrike" kern="1200" cap="none" spc="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Queries</a:t>
            </a:r>
            <a:endParaRPr kumimoji="0" sz="4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DD8B239-8D2B-4C1C-A4F6-ADD676053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4350" y="1066800"/>
            <a:ext cx="4256527" cy="12904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76673A2-F8A9-463D-86BB-DBBBB197BF93}"/>
              </a:ext>
            </a:extLst>
          </p:cNvPr>
          <p:cNvSpPr txBox="1"/>
          <p:nvPr/>
        </p:nvSpPr>
        <p:spPr>
          <a:xfrm>
            <a:off x="5683869" y="2552169"/>
            <a:ext cx="44719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График показывает среднее количество запросов на сервере за выбранный </a:t>
            </a:r>
            <a:r>
              <a:rPr lang="ru-RU" dirty="0" err="1">
                <a:solidFill>
                  <a:schemeClr val="bg1"/>
                </a:solidFill>
              </a:rPr>
              <a:t>таймфрейм</a:t>
            </a:r>
            <a:r>
              <a:rPr lang="ru-RU" dirty="0">
                <a:solidFill>
                  <a:schemeClr val="bg1"/>
                </a:solidFill>
              </a:rPr>
              <a:t>.</a:t>
            </a:r>
            <a:endParaRPr lang="ru-BY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Mbpf</a:t>
            </a:r>
            <a:r>
              <a:rPr lang="en-US" dirty="0">
                <a:solidFill>
                  <a:schemeClr val="bg1"/>
                </a:solidFill>
              </a:rPr>
              <a:t>-app-p** </a:t>
            </a:r>
            <a:r>
              <a:rPr lang="ru-RU" dirty="0">
                <a:solidFill>
                  <a:schemeClr val="bg1"/>
                </a:solidFill>
              </a:rPr>
              <a:t>- сервер приложения</a:t>
            </a:r>
            <a:endParaRPr lang="ru-BY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На данный момент активен </a:t>
            </a:r>
            <a:r>
              <a:rPr lang="en-US" dirty="0" err="1">
                <a:solidFill>
                  <a:schemeClr val="bg1"/>
                </a:solidFill>
              </a:rPr>
              <a:t>mbpf</a:t>
            </a:r>
            <a:r>
              <a:rPr lang="ru-RU" dirty="0">
                <a:solidFill>
                  <a:schemeClr val="bg1"/>
                </a:solidFill>
              </a:rPr>
              <a:t>-</a:t>
            </a:r>
            <a:r>
              <a:rPr lang="en-US" dirty="0">
                <a:solidFill>
                  <a:schemeClr val="bg1"/>
                </a:solidFill>
              </a:rPr>
              <a:t>app</a:t>
            </a:r>
            <a:r>
              <a:rPr lang="ru-RU" dirty="0">
                <a:solidFill>
                  <a:schemeClr val="bg1"/>
                </a:solidFill>
              </a:rPr>
              <a:t>-</a:t>
            </a:r>
            <a:r>
              <a:rPr lang="en-US" dirty="0">
                <a:solidFill>
                  <a:schemeClr val="bg1"/>
                </a:solidFill>
              </a:rPr>
              <a:t>p</a:t>
            </a:r>
            <a:r>
              <a:rPr lang="ru-RU" dirty="0">
                <a:solidFill>
                  <a:schemeClr val="bg1"/>
                </a:solidFill>
              </a:rPr>
              <a:t>02 в мир.</a:t>
            </a:r>
            <a:endParaRPr lang="ru-BY" dirty="0">
              <a:solidFill>
                <a:schemeClr val="bg1"/>
              </a:solidFill>
            </a:endParaRPr>
          </a:p>
          <a:p>
            <a:endParaRPr lang="ru-BY" dirty="0"/>
          </a:p>
        </p:txBody>
      </p:sp>
      <p:sp>
        <p:nvSpPr>
          <p:cNvPr id="2" name="Стрелка: изогнутая вправо 1">
            <a:extLst>
              <a:ext uri="{FF2B5EF4-FFF2-40B4-BE49-F238E27FC236}">
                <a16:creationId xmlns:a16="http://schemas.microsoft.com/office/drawing/2014/main" id="{5241F49B-E5BA-4F2D-9E4D-764D9830A9B0}"/>
              </a:ext>
            </a:extLst>
          </p:cNvPr>
          <p:cNvSpPr/>
          <p:nvPr/>
        </p:nvSpPr>
        <p:spPr>
          <a:xfrm rot="21110540">
            <a:off x="5211306" y="2004565"/>
            <a:ext cx="323280" cy="1092629"/>
          </a:xfrm>
          <a:prstGeom prst="curvedRightArrow">
            <a:avLst/>
          </a:prstGeom>
          <a:solidFill>
            <a:srgbClr val="20BA95"/>
          </a:solidFill>
          <a:ln>
            <a:solidFill>
              <a:srgbClr val="20BA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C4535CE-3416-4868-9DDA-419667E756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491" y="1376676"/>
            <a:ext cx="3004811" cy="16478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BC15078-58C2-489C-A126-45EAFFD94840}"/>
              </a:ext>
            </a:extLst>
          </p:cNvPr>
          <p:cNvSpPr txBox="1"/>
          <p:nvPr/>
        </p:nvSpPr>
        <p:spPr>
          <a:xfrm>
            <a:off x="439004" y="3276600"/>
            <a:ext cx="4114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График показывает общее количество запросов на сервере за выбранный </a:t>
            </a:r>
            <a:r>
              <a:rPr lang="ru-RU" dirty="0" err="1">
                <a:solidFill>
                  <a:schemeClr val="bg1"/>
                </a:solidFill>
              </a:rPr>
              <a:t>таймфрейм</a:t>
            </a:r>
            <a:r>
              <a:rPr lang="ru-RU" dirty="0">
                <a:solidFill>
                  <a:schemeClr val="bg1"/>
                </a:solidFill>
              </a:rPr>
              <a:t>.</a:t>
            </a:r>
            <a:endParaRPr lang="ru-BY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Mbpf</a:t>
            </a:r>
            <a:r>
              <a:rPr lang="ru-RU" dirty="0">
                <a:solidFill>
                  <a:schemeClr val="bg1"/>
                </a:solidFill>
              </a:rPr>
              <a:t>-</a:t>
            </a:r>
            <a:r>
              <a:rPr lang="en-US" dirty="0">
                <a:solidFill>
                  <a:schemeClr val="bg1"/>
                </a:solidFill>
              </a:rPr>
              <a:t>app</a:t>
            </a:r>
            <a:r>
              <a:rPr lang="ru-RU" dirty="0">
                <a:solidFill>
                  <a:schemeClr val="bg1"/>
                </a:solidFill>
              </a:rPr>
              <a:t>-</a:t>
            </a:r>
            <a:r>
              <a:rPr lang="en-US" dirty="0">
                <a:solidFill>
                  <a:schemeClr val="bg1"/>
                </a:solidFill>
              </a:rPr>
              <a:t>p</a:t>
            </a:r>
            <a:r>
              <a:rPr lang="ru-RU" dirty="0">
                <a:solidFill>
                  <a:schemeClr val="bg1"/>
                </a:solidFill>
              </a:rPr>
              <a:t>** - сервер приложения</a:t>
            </a:r>
            <a:endParaRPr lang="ru-BY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На данный момент активен </a:t>
            </a:r>
            <a:r>
              <a:rPr lang="en-US" dirty="0" err="1">
                <a:solidFill>
                  <a:schemeClr val="bg1"/>
                </a:solidFill>
              </a:rPr>
              <a:t>mbpf</a:t>
            </a:r>
            <a:r>
              <a:rPr lang="ru-RU" dirty="0">
                <a:solidFill>
                  <a:schemeClr val="bg1"/>
                </a:solidFill>
              </a:rPr>
              <a:t>-</a:t>
            </a:r>
            <a:r>
              <a:rPr lang="en-US" dirty="0">
                <a:solidFill>
                  <a:schemeClr val="bg1"/>
                </a:solidFill>
              </a:rPr>
              <a:t>app</a:t>
            </a:r>
            <a:r>
              <a:rPr lang="ru-RU" dirty="0">
                <a:solidFill>
                  <a:schemeClr val="bg1"/>
                </a:solidFill>
              </a:rPr>
              <a:t>-</a:t>
            </a:r>
            <a:r>
              <a:rPr lang="en-US" dirty="0">
                <a:solidFill>
                  <a:schemeClr val="bg1"/>
                </a:solidFill>
              </a:rPr>
              <a:t>p</a:t>
            </a:r>
            <a:r>
              <a:rPr lang="ru-RU" dirty="0">
                <a:solidFill>
                  <a:schemeClr val="bg1"/>
                </a:solidFill>
              </a:rPr>
              <a:t>02 в мир.</a:t>
            </a:r>
            <a:endParaRPr lang="ru-BY" dirty="0">
              <a:solidFill>
                <a:schemeClr val="bg1"/>
              </a:solidFill>
            </a:endParaRPr>
          </a:p>
          <a:p>
            <a:endParaRPr lang="ru-BY" dirty="0">
              <a:solidFill>
                <a:schemeClr val="bg1"/>
              </a:solidFill>
            </a:endParaRPr>
          </a:p>
        </p:txBody>
      </p:sp>
      <p:sp>
        <p:nvSpPr>
          <p:cNvPr id="3" name="Стрелка: изогнутая влево 2">
            <a:extLst>
              <a:ext uri="{FF2B5EF4-FFF2-40B4-BE49-F238E27FC236}">
                <a16:creationId xmlns:a16="http://schemas.microsoft.com/office/drawing/2014/main" id="{193557CE-2CA4-4B9D-BD3D-1330EB8BD17A}"/>
              </a:ext>
            </a:extLst>
          </p:cNvPr>
          <p:cNvSpPr/>
          <p:nvPr/>
        </p:nvSpPr>
        <p:spPr>
          <a:xfrm rot="20521373">
            <a:off x="4126000" y="2449683"/>
            <a:ext cx="515854" cy="1216152"/>
          </a:xfrm>
          <a:prstGeom prst="curvedLeftArrow">
            <a:avLst/>
          </a:prstGeom>
          <a:solidFill>
            <a:srgbClr val="20BA95"/>
          </a:solidFill>
          <a:ln>
            <a:solidFill>
              <a:srgbClr val="20BA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9068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  <p:bldP spid="10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41D9D4C-DE61-4661-8633-924349919D62}"/>
              </a:ext>
            </a:extLst>
          </p:cNvPr>
          <p:cNvSpPr txBox="1"/>
          <p:nvPr/>
        </p:nvSpPr>
        <p:spPr>
          <a:xfrm>
            <a:off x="190802" y="990600"/>
            <a:ext cx="9409179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Данный график показывает количество успешных ответов и ошибок по следующим методам:</a:t>
            </a:r>
            <a:endParaRPr lang="ru-BY" dirty="0">
              <a:solidFill>
                <a:schemeClr val="bg1"/>
              </a:solidFill>
            </a:endParaRPr>
          </a:p>
          <a:p>
            <a:pPr lvl="0"/>
            <a:r>
              <a:rPr lang="ru-RU" dirty="0">
                <a:solidFill>
                  <a:schemeClr val="bg1"/>
                </a:solidFill>
              </a:rPr>
              <a:t>Отображение счетов</a:t>
            </a:r>
            <a:endParaRPr lang="ru-BY" dirty="0">
              <a:solidFill>
                <a:schemeClr val="bg1"/>
              </a:solidFill>
            </a:endParaRPr>
          </a:p>
          <a:p>
            <a:pPr lvl="0"/>
            <a:r>
              <a:rPr lang="ru-RU" dirty="0">
                <a:solidFill>
                  <a:schemeClr val="bg1"/>
                </a:solidFill>
              </a:rPr>
              <a:t>Сохранённые карты</a:t>
            </a:r>
            <a:endParaRPr lang="ru-BY" dirty="0">
              <a:solidFill>
                <a:schemeClr val="bg1"/>
              </a:solidFill>
            </a:endParaRPr>
          </a:p>
          <a:p>
            <a:pPr lvl="0"/>
            <a:r>
              <a:rPr lang="ru-RU" dirty="0">
                <a:solidFill>
                  <a:schemeClr val="bg1"/>
                </a:solidFill>
              </a:rPr>
              <a:t>Отображение истории операций</a:t>
            </a:r>
            <a:endParaRPr lang="ru-BY" dirty="0">
              <a:solidFill>
                <a:schemeClr val="bg1"/>
              </a:solidFill>
            </a:endParaRPr>
          </a:p>
          <a:p>
            <a:pPr lvl="0"/>
            <a:r>
              <a:rPr lang="ru-RU" dirty="0">
                <a:solidFill>
                  <a:schemeClr val="bg1"/>
                </a:solidFill>
              </a:rPr>
              <a:t>Депозиты</a:t>
            </a:r>
            <a:endParaRPr lang="ru-BY" dirty="0">
              <a:solidFill>
                <a:schemeClr val="bg1"/>
              </a:solidFill>
            </a:endParaRPr>
          </a:p>
          <a:p>
            <a:pPr lvl="0"/>
            <a:r>
              <a:rPr lang="ru-RU" dirty="0">
                <a:solidFill>
                  <a:schemeClr val="bg1"/>
                </a:solidFill>
              </a:rPr>
              <a:t>Кредиты</a:t>
            </a:r>
            <a:endParaRPr lang="ru-BY" dirty="0">
              <a:solidFill>
                <a:schemeClr val="bg1"/>
              </a:solidFill>
            </a:endParaRPr>
          </a:p>
          <a:p>
            <a:pPr lvl="0"/>
            <a:r>
              <a:rPr lang="ru-RU" dirty="0">
                <a:solidFill>
                  <a:schemeClr val="bg1"/>
                </a:solidFill>
              </a:rPr>
              <a:t>Платежи ЕРИП(создание операции)</a:t>
            </a:r>
            <a:endParaRPr lang="ru-BY" dirty="0">
              <a:solidFill>
                <a:schemeClr val="bg1"/>
              </a:solidFill>
            </a:endParaRPr>
          </a:p>
          <a:p>
            <a:pPr lvl="0"/>
            <a:r>
              <a:rPr lang="ru-RU" dirty="0">
                <a:solidFill>
                  <a:schemeClr val="bg1"/>
                </a:solidFill>
              </a:rPr>
              <a:t>Платежи ЕРИП(выполнение операции)</a:t>
            </a:r>
            <a:endParaRPr lang="ru-BY" dirty="0">
              <a:solidFill>
                <a:schemeClr val="bg1"/>
              </a:solidFill>
            </a:endParaRPr>
          </a:p>
          <a:p>
            <a:pPr lvl="0"/>
            <a:r>
              <a:rPr lang="ru-RU" dirty="0">
                <a:solidFill>
                  <a:schemeClr val="bg1"/>
                </a:solidFill>
              </a:rPr>
              <a:t>Переводы (</a:t>
            </a:r>
            <a:r>
              <a:rPr lang="en-US" dirty="0" err="1">
                <a:solidFill>
                  <a:schemeClr val="bg1"/>
                </a:solidFill>
              </a:rPr>
              <a:t>vpan</a:t>
            </a:r>
            <a:r>
              <a:rPr lang="ru-RU" dirty="0">
                <a:solidFill>
                  <a:schemeClr val="bg1"/>
                </a:solidFill>
              </a:rPr>
              <a:t> - </a:t>
            </a:r>
            <a:r>
              <a:rPr lang="en-US" dirty="0" err="1">
                <a:solidFill>
                  <a:schemeClr val="bg1"/>
                </a:solidFill>
              </a:rPr>
              <a:t>vpan</a:t>
            </a:r>
            <a:r>
              <a:rPr lang="ru-RU" dirty="0">
                <a:solidFill>
                  <a:schemeClr val="bg1"/>
                </a:solidFill>
              </a:rPr>
              <a:t>)</a:t>
            </a:r>
            <a:endParaRPr lang="ru-BY" dirty="0">
              <a:solidFill>
                <a:schemeClr val="bg1"/>
              </a:solidFill>
            </a:endParaRPr>
          </a:p>
          <a:p>
            <a:pPr lvl="0"/>
            <a:r>
              <a:rPr lang="ru-RU" dirty="0">
                <a:solidFill>
                  <a:schemeClr val="bg1"/>
                </a:solidFill>
              </a:rPr>
              <a:t>Переводы (</a:t>
            </a:r>
            <a:r>
              <a:rPr lang="en-US" dirty="0" err="1">
                <a:solidFill>
                  <a:schemeClr val="bg1"/>
                </a:solidFill>
              </a:rPr>
              <a:t>vpan</a:t>
            </a:r>
            <a:r>
              <a:rPr lang="ru-RU" dirty="0">
                <a:solidFill>
                  <a:schemeClr val="bg1"/>
                </a:solidFill>
              </a:rPr>
              <a:t> - </a:t>
            </a:r>
            <a:r>
              <a:rPr lang="en-US" dirty="0">
                <a:solidFill>
                  <a:schemeClr val="bg1"/>
                </a:solidFill>
              </a:rPr>
              <a:t>pan</a:t>
            </a:r>
            <a:r>
              <a:rPr lang="ru-RU" dirty="0">
                <a:solidFill>
                  <a:schemeClr val="bg1"/>
                </a:solidFill>
              </a:rPr>
              <a:t>)</a:t>
            </a:r>
            <a:endParaRPr lang="ru-BY" dirty="0">
              <a:solidFill>
                <a:schemeClr val="bg1"/>
              </a:solidFill>
            </a:endParaRPr>
          </a:p>
          <a:p>
            <a:pPr lvl="0"/>
            <a:r>
              <a:rPr lang="ru-RU" dirty="0">
                <a:solidFill>
                  <a:schemeClr val="bg1"/>
                </a:solidFill>
              </a:rPr>
              <a:t>Переводы(</a:t>
            </a:r>
            <a:r>
              <a:rPr lang="en-US" dirty="0">
                <a:solidFill>
                  <a:schemeClr val="bg1"/>
                </a:solidFill>
              </a:rPr>
              <a:t>pan</a:t>
            </a:r>
            <a:r>
              <a:rPr lang="ru-RU" dirty="0">
                <a:solidFill>
                  <a:schemeClr val="bg1"/>
                </a:solidFill>
              </a:rPr>
              <a:t> - </a:t>
            </a:r>
            <a:r>
              <a:rPr lang="en-US" dirty="0" err="1">
                <a:solidFill>
                  <a:schemeClr val="bg1"/>
                </a:solidFill>
              </a:rPr>
              <a:t>vpan</a:t>
            </a:r>
            <a:r>
              <a:rPr lang="ru-RU" dirty="0">
                <a:solidFill>
                  <a:schemeClr val="bg1"/>
                </a:solidFill>
              </a:rPr>
              <a:t>)</a:t>
            </a:r>
            <a:endParaRPr lang="ru-BY" dirty="0">
              <a:solidFill>
                <a:schemeClr val="bg1"/>
              </a:solidFill>
            </a:endParaRPr>
          </a:p>
          <a:p>
            <a:pPr lvl="0"/>
            <a:r>
              <a:rPr lang="en-US" dirty="0" err="1">
                <a:solidFill>
                  <a:schemeClr val="bg1"/>
                </a:solidFill>
              </a:rPr>
              <a:t>Переводы</a:t>
            </a:r>
            <a:r>
              <a:rPr lang="en-US" dirty="0">
                <a:solidFill>
                  <a:schemeClr val="bg1"/>
                </a:solidFill>
              </a:rPr>
              <a:t>(pan - pan)</a:t>
            </a:r>
            <a:endParaRPr lang="ru-BY" dirty="0">
              <a:solidFill>
                <a:schemeClr val="bg1"/>
              </a:solidFill>
            </a:endParaRPr>
          </a:p>
          <a:p>
            <a:endParaRPr lang="ru-BY" dirty="0">
              <a:solidFill>
                <a:schemeClr val="bg1"/>
              </a:solidFill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574A0B7D-26DB-4FF7-89DB-6C92C3064DC2}"/>
              </a:ext>
            </a:extLst>
          </p:cNvPr>
          <p:cNvSpPr txBox="1"/>
          <p:nvPr/>
        </p:nvSpPr>
        <p:spPr>
          <a:xfrm>
            <a:off x="412750" y="228600"/>
            <a:ext cx="4482642" cy="705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5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0" b="1" i="0" u="none" strike="noStrike" kern="1200" cap="none" spc="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Queries</a:t>
            </a:r>
            <a:endParaRPr kumimoji="0" sz="4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7C871D2-BC82-415C-A073-0FAA275D48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9950" y="1828800"/>
            <a:ext cx="326707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6107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E4E60F07-A4DD-4EA7-B5B7-544E1788F6A5}"/>
              </a:ext>
            </a:extLst>
          </p:cNvPr>
          <p:cNvSpPr txBox="1"/>
          <p:nvPr/>
        </p:nvSpPr>
        <p:spPr>
          <a:xfrm>
            <a:off x="412750" y="228600"/>
            <a:ext cx="4482642" cy="705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5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0" b="1" i="0" u="none" strike="noStrike" kern="1200" cap="none" spc="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Queries</a:t>
            </a:r>
            <a:endParaRPr kumimoji="0" sz="4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6DA938-C0AA-4C04-8C17-CCFA3A581E67}"/>
              </a:ext>
            </a:extLst>
          </p:cNvPr>
          <p:cNvSpPr txBox="1"/>
          <p:nvPr/>
        </p:nvSpPr>
        <p:spPr>
          <a:xfrm>
            <a:off x="927538" y="1371600"/>
            <a:ext cx="79357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Здесь можно увидеть количество следующих операций за выбранный промежуток времени:</a:t>
            </a:r>
            <a:endParaRPr lang="ru-BY" dirty="0">
              <a:solidFill>
                <a:schemeClr val="bg1"/>
              </a:solidFill>
            </a:endParaRPr>
          </a:p>
          <a:p>
            <a:pPr lvl="0"/>
            <a:r>
              <a:rPr lang="ru-RU" dirty="0">
                <a:solidFill>
                  <a:schemeClr val="bg1"/>
                </a:solidFill>
              </a:rPr>
              <a:t>Транзакции (переводы с карты на карту).</a:t>
            </a:r>
            <a:endParaRPr lang="ru-BY" dirty="0">
              <a:solidFill>
                <a:schemeClr val="bg1"/>
              </a:solidFill>
            </a:endParaRPr>
          </a:p>
          <a:p>
            <a:pPr lvl="0"/>
            <a:r>
              <a:rPr lang="ru-RU" dirty="0">
                <a:solidFill>
                  <a:schemeClr val="bg1"/>
                </a:solidFill>
              </a:rPr>
              <a:t>Операции в ЕРИП</a:t>
            </a:r>
            <a:endParaRPr lang="ru-BY" dirty="0">
              <a:solidFill>
                <a:schemeClr val="bg1"/>
              </a:solidFill>
            </a:endParaRPr>
          </a:p>
          <a:p>
            <a:pPr lvl="0"/>
            <a:r>
              <a:rPr lang="ru-RU" dirty="0">
                <a:solidFill>
                  <a:schemeClr val="bg1"/>
                </a:solidFill>
              </a:rPr>
              <a:t>Просмотр депозитов</a:t>
            </a:r>
            <a:endParaRPr lang="ru-BY" dirty="0">
              <a:solidFill>
                <a:schemeClr val="bg1"/>
              </a:solidFill>
            </a:endParaRPr>
          </a:p>
          <a:p>
            <a:pPr lvl="0"/>
            <a:r>
              <a:rPr lang="ru-RU" dirty="0">
                <a:solidFill>
                  <a:schemeClr val="bg1"/>
                </a:solidFill>
              </a:rPr>
              <a:t>Просмотр кредитов</a:t>
            </a:r>
            <a:endParaRPr lang="ru-BY" dirty="0">
              <a:solidFill>
                <a:schemeClr val="bg1"/>
              </a:solidFill>
            </a:endParaRPr>
          </a:p>
          <a:p>
            <a:endParaRPr lang="ru-BY" dirty="0">
              <a:solidFill>
                <a:schemeClr val="bg1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FECA240-9A70-4E01-A2A8-E48C5C0498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150" y="2514600"/>
            <a:ext cx="435292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7282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E4E60F07-A4DD-4EA7-B5B7-544E1788F6A5}"/>
              </a:ext>
            </a:extLst>
          </p:cNvPr>
          <p:cNvSpPr txBox="1"/>
          <p:nvPr/>
        </p:nvSpPr>
        <p:spPr>
          <a:xfrm>
            <a:off x="412750" y="228600"/>
            <a:ext cx="4482642" cy="705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5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0" b="1" i="0" u="none" strike="noStrike" kern="1200" cap="none" spc="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Queries</a:t>
            </a:r>
            <a:endParaRPr kumimoji="0" sz="4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0355869-9230-4C1B-B1EA-ACAD4A6FF86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60350" y="1162524"/>
            <a:ext cx="3048000" cy="1981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53D305-78DC-4A5C-9ABF-4342D68B812A}"/>
              </a:ext>
            </a:extLst>
          </p:cNvPr>
          <p:cNvSpPr txBox="1"/>
          <p:nvPr/>
        </p:nvSpPr>
        <p:spPr>
          <a:xfrm>
            <a:off x="3384550" y="1162524"/>
            <a:ext cx="48006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На графике видно время, в выбранном промежутке, за которое клиент производит:</a:t>
            </a:r>
            <a:endParaRPr lang="ru-BY" sz="1400" dirty="0">
              <a:solidFill>
                <a:schemeClr val="bg1"/>
              </a:solidFill>
            </a:endParaRPr>
          </a:p>
          <a:p>
            <a:pPr lvl="0"/>
            <a:r>
              <a:rPr lang="en-US" sz="1400" dirty="0">
                <a:solidFill>
                  <a:schemeClr val="bg1"/>
                </a:solidFill>
              </a:rPr>
              <a:t>- </a:t>
            </a:r>
            <a:r>
              <a:rPr lang="ru-RU" sz="1400" dirty="0">
                <a:solidFill>
                  <a:schemeClr val="bg1"/>
                </a:solidFill>
              </a:rPr>
              <a:t>Авторизацию</a:t>
            </a:r>
            <a:endParaRPr lang="ru-BY" sz="1400" dirty="0">
              <a:solidFill>
                <a:schemeClr val="bg1"/>
              </a:solidFill>
            </a:endParaRPr>
          </a:p>
          <a:p>
            <a:pPr lvl="0"/>
            <a:r>
              <a:rPr lang="en-US" sz="1400" dirty="0">
                <a:solidFill>
                  <a:schemeClr val="bg1"/>
                </a:solidFill>
              </a:rPr>
              <a:t>- </a:t>
            </a:r>
            <a:r>
              <a:rPr lang="ru-RU" sz="1400" dirty="0">
                <a:solidFill>
                  <a:schemeClr val="bg1"/>
                </a:solidFill>
              </a:rPr>
              <a:t>Регистрацию</a:t>
            </a:r>
            <a:endParaRPr lang="ru-BY" sz="1400" dirty="0">
              <a:solidFill>
                <a:schemeClr val="bg1"/>
              </a:solidFill>
            </a:endParaRPr>
          </a:p>
          <a:p>
            <a:pPr lvl="0"/>
            <a:r>
              <a:rPr lang="en-US" sz="1400" dirty="0">
                <a:solidFill>
                  <a:schemeClr val="bg1"/>
                </a:solidFill>
              </a:rPr>
              <a:t>- </a:t>
            </a:r>
            <a:r>
              <a:rPr lang="ru-RU" sz="1400" dirty="0">
                <a:solidFill>
                  <a:schemeClr val="bg1"/>
                </a:solidFill>
              </a:rPr>
              <a:t>Авторизацию по биометрии(т.е. с помощью отпечатка пальца или же </a:t>
            </a:r>
            <a:r>
              <a:rPr lang="en-US" sz="1400" dirty="0" err="1">
                <a:solidFill>
                  <a:schemeClr val="bg1"/>
                </a:solidFill>
              </a:rPr>
              <a:t>FaceID</a:t>
            </a:r>
            <a:r>
              <a:rPr lang="ru-RU" sz="1400" dirty="0">
                <a:solidFill>
                  <a:schemeClr val="bg1"/>
                </a:solidFill>
              </a:rPr>
              <a:t>).</a:t>
            </a:r>
            <a:endParaRPr lang="ru-BY" sz="1400" dirty="0">
              <a:solidFill>
                <a:schemeClr val="bg1"/>
              </a:solidFill>
            </a:endParaRPr>
          </a:p>
          <a:p>
            <a:endParaRPr lang="ru-BY" dirty="0">
              <a:solidFill>
                <a:schemeClr val="bg1"/>
              </a:solidFill>
            </a:endParaRPr>
          </a:p>
        </p:txBody>
      </p:sp>
      <p:pic>
        <p:nvPicPr>
          <p:cNvPr id="8" name="Рисунок 11">
            <a:extLst>
              <a:ext uri="{FF2B5EF4-FFF2-40B4-BE49-F238E27FC236}">
                <a16:creationId xmlns:a16="http://schemas.microsoft.com/office/drawing/2014/main" id="{67CA0A63-B535-471B-A688-0547608F1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3372327"/>
            <a:ext cx="4724400" cy="215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F11C6527-EC28-4E13-8C12-D9B33910B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2847812"/>
            <a:ext cx="4566507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BY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На графике видно время ответа по следующим методам:</a:t>
            </a:r>
            <a:endParaRPr kumimoji="0" lang="ru-RU" altLang="ru-BY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BY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Отображение счетов</a:t>
            </a:r>
            <a:endParaRPr kumimoji="0" lang="ru-RU" altLang="ru-BY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BY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Сохранённые карты</a:t>
            </a:r>
            <a:endParaRPr kumimoji="0" lang="ru-RU" altLang="ru-BY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BY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Отображение истории операций</a:t>
            </a:r>
            <a:endParaRPr kumimoji="0" lang="ru-RU" altLang="ru-BY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BY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Депозиты</a:t>
            </a:r>
            <a:endParaRPr kumimoji="0" lang="ru-RU" altLang="ru-BY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BY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Кредиты</a:t>
            </a:r>
            <a:endParaRPr kumimoji="0" lang="ru-RU" altLang="ru-BY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BY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Платежи ЕРИП(создание операции)</a:t>
            </a:r>
            <a:endParaRPr kumimoji="0" lang="ru-RU" altLang="ru-BY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BY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Платежи ЕРИП(выполнение операции)</a:t>
            </a:r>
            <a:endParaRPr kumimoji="0" lang="ru-RU" altLang="ru-BY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BY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Переводы (</a:t>
            </a:r>
            <a:r>
              <a:rPr kumimoji="0" lang="ru-RU" altLang="ru-BY" sz="1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vpan</a:t>
            </a:r>
            <a:r>
              <a:rPr kumimoji="0" lang="ru-RU" altLang="ru-BY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kumimoji="0" lang="ru-RU" altLang="ru-BY" sz="1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vpan</a:t>
            </a:r>
            <a:r>
              <a:rPr kumimoji="0" lang="ru-RU" altLang="ru-BY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ru-RU" altLang="ru-BY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BY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Переводы (</a:t>
            </a:r>
            <a:r>
              <a:rPr kumimoji="0" lang="ru-RU" altLang="ru-BY" sz="1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vpan</a:t>
            </a:r>
            <a:r>
              <a:rPr kumimoji="0" lang="ru-RU" altLang="ru-BY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kumimoji="0" lang="ru-RU" altLang="ru-BY" sz="1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pan</a:t>
            </a:r>
            <a:r>
              <a:rPr kumimoji="0" lang="ru-RU" altLang="ru-BY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ru-RU" altLang="ru-BY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BY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Переводы(</a:t>
            </a:r>
            <a:r>
              <a:rPr kumimoji="0" lang="ru-RU" altLang="ru-BY" sz="1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pan</a:t>
            </a:r>
            <a:r>
              <a:rPr kumimoji="0" lang="ru-RU" altLang="ru-BY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kumimoji="0" lang="ru-RU" altLang="ru-BY" sz="1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vpan</a:t>
            </a:r>
            <a:r>
              <a:rPr kumimoji="0" lang="ru-RU" altLang="ru-BY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ru-RU" altLang="ru-BY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BY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Переводы(</a:t>
            </a:r>
            <a:r>
              <a:rPr kumimoji="0" lang="ru-RU" altLang="ru-BY" sz="1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pan</a:t>
            </a:r>
            <a:r>
              <a:rPr kumimoji="0" lang="ru-RU" altLang="ru-BY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kumimoji="0" lang="ru-RU" altLang="ru-BY" sz="1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pan</a:t>
            </a:r>
            <a:r>
              <a:rPr kumimoji="0" lang="ru-RU" altLang="ru-BY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ru-RU" altLang="ru-BY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113216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E4E60F07-A4DD-4EA7-B5B7-544E1788F6A5}"/>
              </a:ext>
            </a:extLst>
          </p:cNvPr>
          <p:cNvSpPr txBox="1"/>
          <p:nvPr/>
        </p:nvSpPr>
        <p:spPr>
          <a:xfrm>
            <a:off x="412750" y="228600"/>
            <a:ext cx="4482642" cy="705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5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0" b="1" i="0" u="none" strike="noStrike" kern="1200" cap="none" spc="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Queries</a:t>
            </a:r>
            <a:endParaRPr kumimoji="0" sz="4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EDAB28AB-D2BA-4345-A480-669E7E82B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57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BY"/>
          </a:p>
        </p:txBody>
      </p:sp>
      <p:pic>
        <p:nvPicPr>
          <p:cNvPr id="2049" name="Рисунок 12">
            <a:extLst>
              <a:ext uri="{FF2B5EF4-FFF2-40B4-BE49-F238E27FC236}">
                <a16:creationId xmlns:a16="http://schemas.microsoft.com/office/drawing/2014/main" id="{5BDB12BD-A424-4B77-B4B8-7E16349E6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1228727"/>
            <a:ext cx="3259476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517DE37D-BE76-4E32-9B24-270CE740A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151" y="3015735"/>
            <a:ext cx="4343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BY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Показано среднее время ответа в разрезе по серверам за выбранный </a:t>
            </a:r>
            <a:r>
              <a:rPr kumimoji="0" lang="ru-RU" altLang="ru-BY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таймфрейм</a:t>
            </a:r>
            <a:r>
              <a:rPr kumimoji="0" lang="ru-RU" altLang="ru-BY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ru-RU" altLang="ru-BY" sz="105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BY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Mbpf</a:t>
            </a:r>
            <a:r>
              <a:rPr kumimoji="0" lang="ru-RU" altLang="ru-BY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kumimoji="0" lang="en-US" altLang="ru-BY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</a:t>
            </a:r>
            <a:r>
              <a:rPr kumimoji="0" lang="ru-RU" altLang="ru-BY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kumimoji="0" lang="en-US" altLang="ru-BY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ru-RU" altLang="ru-BY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** - сервер приложения</a:t>
            </a:r>
            <a:endParaRPr kumimoji="0" lang="ru-RU" altLang="ru-BY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Рисунок 13">
            <a:extLst>
              <a:ext uri="{FF2B5EF4-FFF2-40B4-BE49-F238E27FC236}">
                <a16:creationId xmlns:a16="http://schemas.microsoft.com/office/drawing/2014/main" id="{573A7526-2EB9-4A57-9884-E6E82BF6B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389" y="1228727"/>
            <a:ext cx="384810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10DE42F5-8B50-4056-A60F-23D985744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3695" y="3015735"/>
            <a:ext cx="536895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BY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Показывает количество отправленных SMS клиентам с ОС </a:t>
            </a:r>
            <a:r>
              <a:rPr kumimoji="0" lang="en-US" altLang="ru-BY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Android</a:t>
            </a:r>
            <a:r>
              <a:rPr kumimoji="0" lang="ru-RU" altLang="ru-BY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kumimoji="0" lang="en-US" altLang="ru-BY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iOS</a:t>
            </a:r>
            <a:r>
              <a:rPr kumimoji="0" lang="ru-RU" altLang="ru-BY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 также принятых </a:t>
            </a:r>
            <a:r>
              <a:rPr kumimoji="0" lang="en-US" altLang="ru-BY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SMS</a:t>
            </a:r>
            <a:r>
              <a:rPr kumimoji="0" lang="ru-RU" altLang="ru-BY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 ОС </a:t>
            </a:r>
            <a:r>
              <a:rPr kumimoji="0" lang="en-US" altLang="ru-BY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Android</a:t>
            </a:r>
            <a:r>
              <a:rPr kumimoji="0" lang="ru-RU" altLang="ru-BY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выбранный </a:t>
            </a:r>
            <a:r>
              <a:rPr kumimoji="0" lang="ru-RU" altLang="ru-BY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таймфрейм</a:t>
            </a:r>
            <a:r>
              <a:rPr kumimoji="0" lang="ru-RU" altLang="ru-BY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ru-RU" altLang="ru-BY" sz="105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BY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kumimoji="0" lang="en-US" altLang="ru-BY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iOS</a:t>
            </a:r>
            <a:r>
              <a:rPr kumimoji="0" lang="ru-RU" altLang="ru-BY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BY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автоподстановка</a:t>
            </a:r>
            <a:r>
              <a:rPr kumimoji="0" lang="ru-RU" altLang="ru-BY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реализована быть не может, в связи с этим </a:t>
            </a:r>
            <a:r>
              <a:rPr kumimoji="0" lang="ru-RU" altLang="ru-BY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kumimoji="0" lang="ru-RU" altLang="ru-BY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Отправка </a:t>
            </a:r>
            <a:r>
              <a:rPr kumimoji="0" lang="en-US" altLang="ru-BY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SMS</a:t>
            </a:r>
            <a:r>
              <a:rPr kumimoji="0" lang="ru-RU" altLang="ru-BY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kumimoji="0" lang="ru-RU" altLang="ru-BY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 равно </a:t>
            </a:r>
            <a:r>
              <a:rPr kumimoji="0" lang="ru-RU" altLang="ru-BY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kumimoji="0" lang="ru-RU" altLang="ru-BY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Приём </a:t>
            </a:r>
            <a:r>
              <a:rPr kumimoji="0" lang="en-US" altLang="ru-BY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SMS</a:t>
            </a:r>
            <a:r>
              <a:rPr kumimoji="0" lang="ru-RU" altLang="ru-BY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kumimoji="0" lang="ru-RU" altLang="ru-BY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ru-RU" altLang="ru-BY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9452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E4E60F07-A4DD-4EA7-B5B7-544E1788F6A5}"/>
              </a:ext>
            </a:extLst>
          </p:cNvPr>
          <p:cNvSpPr txBox="1"/>
          <p:nvPr/>
        </p:nvSpPr>
        <p:spPr>
          <a:xfrm>
            <a:off x="412750" y="228600"/>
            <a:ext cx="4482642" cy="705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5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0" b="1" i="0" u="none" strike="noStrike" kern="1200" cap="none" spc="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Queries</a:t>
            </a:r>
            <a:endParaRPr kumimoji="0" sz="4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EDAB28AB-D2BA-4345-A480-669E7E82B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57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BY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1842AEE-C71D-43ED-A7D2-258008CEF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350" y="1145240"/>
            <a:ext cx="7804150" cy="23772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E54142-C3F4-4143-9190-71ECD1DB8E27}"/>
              </a:ext>
            </a:extLst>
          </p:cNvPr>
          <p:cNvSpPr txBox="1"/>
          <p:nvPr/>
        </p:nvSpPr>
        <p:spPr>
          <a:xfrm>
            <a:off x="184150" y="3733800"/>
            <a:ext cx="6248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Показан ТОП 200 ответов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ru-RU" dirty="0">
                <a:solidFill>
                  <a:schemeClr val="bg1"/>
                </a:solidFill>
              </a:rPr>
              <a:t>а также ТОП 200 ответов</a:t>
            </a:r>
          </a:p>
          <a:p>
            <a:r>
              <a:rPr lang="ru-RU" dirty="0">
                <a:solidFill>
                  <a:schemeClr val="bg1"/>
                </a:solidFill>
              </a:rPr>
              <a:t>свыше 10 секунд за выбранный </a:t>
            </a:r>
            <a:r>
              <a:rPr lang="ru-RU" dirty="0" err="1">
                <a:solidFill>
                  <a:schemeClr val="bg1"/>
                </a:solidFill>
              </a:rPr>
              <a:t>таймфрейм</a:t>
            </a:r>
            <a:r>
              <a:rPr lang="ru-RU" dirty="0">
                <a:solidFill>
                  <a:schemeClr val="bg1"/>
                </a:solidFill>
              </a:rPr>
              <a:t> по всем методам.</a:t>
            </a:r>
            <a:endParaRPr lang="ru-BY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4790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574A0B7D-26DB-4FF7-89DB-6C92C3064DC2}"/>
              </a:ext>
            </a:extLst>
          </p:cNvPr>
          <p:cNvSpPr txBox="1"/>
          <p:nvPr/>
        </p:nvSpPr>
        <p:spPr>
          <a:xfrm>
            <a:off x="412750" y="228600"/>
            <a:ext cx="4482642" cy="705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5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0" b="1" i="0" u="none" strike="noStrike" kern="1200" cap="none" spc="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Queries</a:t>
            </a:r>
            <a:endParaRPr kumimoji="0" sz="4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C15B5F3-FE3B-4B89-807D-FD7963303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750" y="476721"/>
            <a:ext cx="1057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BY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42C901E-C4ED-48E9-9296-B33E22C17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724842"/>
            <a:ext cx="1057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BY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6B610B0-EEB1-490E-8585-20F61EB25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350" y="1066800"/>
            <a:ext cx="7620000" cy="20603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61CC4C-DCF7-4BF0-89E5-13C79CD5E86D}"/>
              </a:ext>
            </a:extLst>
          </p:cNvPr>
          <p:cNvSpPr txBox="1"/>
          <p:nvPr/>
        </p:nvSpPr>
        <p:spPr>
          <a:xfrm>
            <a:off x="174557" y="3276600"/>
            <a:ext cx="6776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Показан ТОП ошибочных ответов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ru-RU" dirty="0">
                <a:solidFill>
                  <a:schemeClr val="bg1"/>
                </a:solidFill>
              </a:rPr>
              <a:t>а также ТОП ошибочных ответов</a:t>
            </a:r>
          </a:p>
          <a:p>
            <a:r>
              <a:rPr lang="ru-RU" dirty="0">
                <a:solidFill>
                  <a:schemeClr val="bg1"/>
                </a:solidFill>
              </a:rPr>
              <a:t>свыше 10 секунд за выбранный </a:t>
            </a:r>
            <a:r>
              <a:rPr lang="ru-RU" dirty="0" err="1">
                <a:solidFill>
                  <a:schemeClr val="bg1"/>
                </a:solidFill>
              </a:rPr>
              <a:t>таймфрейм</a:t>
            </a:r>
            <a:r>
              <a:rPr lang="ru-RU" dirty="0">
                <a:solidFill>
                  <a:schemeClr val="bg1"/>
                </a:solidFill>
              </a:rPr>
              <a:t> по всем методам.</a:t>
            </a:r>
            <a:endParaRPr lang="ru-BY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6540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E4E60F07-A4DD-4EA7-B5B7-544E1788F6A5}"/>
              </a:ext>
            </a:extLst>
          </p:cNvPr>
          <p:cNvSpPr txBox="1"/>
          <p:nvPr/>
        </p:nvSpPr>
        <p:spPr>
          <a:xfrm>
            <a:off x="412750" y="228600"/>
            <a:ext cx="4482642" cy="705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5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700" b="1" spc="15" dirty="0" err="1">
                <a:solidFill>
                  <a:prstClr val="white"/>
                </a:solidFill>
                <a:latin typeface="Arial"/>
                <a:cs typeface="Arial"/>
              </a:rPr>
              <a:t>Services.CPU</a:t>
            </a:r>
            <a:endParaRPr kumimoji="0" sz="4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EDAB28AB-D2BA-4345-A480-669E7E82B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57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BY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034601-2AF5-4CBF-810C-64853DC89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550" y="1331367"/>
            <a:ext cx="7620000" cy="21665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BDC36A-7791-40E0-9885-CB07FFC735CB}"/>
              </a:ext>
            </a:extLst>
          </p:cNvPr>
          <p:cNvSpPr txBox="1"/>
          <p:nvPr/>
        </p:nvSpPr>
        <p:spPr>
          <a:xfrm>
            <a:off x="260351" y="4114800"/>
            <a:ext cx="716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 </a:t>
            </a:r>
            <a:r>
              <a:rPr lang="ru-RU" dirty="0">
                <a:solidFill>
                  <a:schemeClr val="bg1"/>
                </a:solidFill>
              </a:rPr>
              <a:t>- Использование % </a:t>
            </a:r>
            <a:r>
              <a:rPr lang="en-US" dirty="0">
                <a:solidFill>
                  <a:schemeClr val="bg1"/>
                </a:solidFill>
              </a:rPr>
              <a:t>CPU</a:t>
            </a:r>
            <a:r>
              <a:rPr lang="ru-RU" dirty="0">
                <a:solidFill>
                  <a:schemeClr val="bg1"/>
                </a:solidFill>
              </a:rPr>
              <a:t> на каждом из серверов за выбранный </a:t>
            </a:r>
            <a:r>
              <a:rPr lang="ru-RU" dirty="0" err="1">
                <a:solidFill>
                  <a:schemeClr val="bg1"/>
                </a:solidFill>
              </a:rPr>
              <a:t>таймфрейм</a:t>
            </a:r>
            <a:r>
              <a:rPr lang="ru-RU" dirty="0">
                <a:solidFill>
                  <a:schemeClr val="bg1"/>
                </a:solidFill>
              </a:rPr>
              <a:t>.</a:t>
            </a:r>
            <a:endParaRPr lang="ru-BY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2 - </a:t>
            </a:r>
            <a:r>
              <a:rPr lang="ru-RU" dirty="0">
                <a:solidFill>
                  <a:schemeClr val="bg1"/>
                </a:solidFill>
              </a:rPr>
              <a:t>Указано количество выделенных ядер </a:t>
            </a:r>
            <a:r>
              <a:rPr lang="en-US" dirty="0">
                <a:solidFill>
                  <a:schemeClr val="bg1"/>
                </a:solidFill>
              </a:rPr>
              <a:t>CPU</a:t>
            </a:r>
            <a:r>
              <a:rPr lang="ru-RU" dirty="0">
                <a:solidFill>
                  <a:schemeClr val="bg1"/>
                </a:solidFill>
              </a:rPr>
              <a:t> под каждый сервер.</a:t>
            </a:r>
            <a:endParaRPr lang="ru-BY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3 - </a:t>
            </a:r>
            <a:r>
              <a:rPr lang="ru-RU" dirty="0">
                <a:solidFill>
                  <a:schemeClr val="bg1"/>
                </a:solidFill>
              </a:rPr>
              <a:t>На графике видно в разрезе по времени по каждому серверу использование </a:t>
            </a:r>
            <a:r>
              <a:rPr lang="en-US" dirty="0">
                <a:solidFill>
                  <a:schemeClr val="bg1"/>
                </a:solidFill>
              </a:rPr>
              <a:t>CPU</a:t>
            </a:r>
            <a:r>
              <a:rPr lang="ru-RU" dirty="0">
                <a:solidFill>
                  <a:schemeClr val="bg1"/>
                </a:solidFill>
              </a:rPr>
              <a:t> за выбранный </a:t>
            </a:r>
            <a:r>
              <a:rPr lang="ru-RU" dirty="0" err="1">
                <a:solidFill>
                  <a:schemeClr val="bg1"/>
                </a:solidFill>
              </a:rPr>
              <a:t>таймфрейм</a:t>
            </a:r>
            <a:r>
              <a:rPr lang="ru-RU" dirty="0">
                <a:solidFill>
                  <a:schemeClr val="bg1"/>
                </a:solidFill>
              </a:rPr>
              <a:t>.</a:t>
            </a:r>
            <a:endParaRPr lang="ru-BY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481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5124" y="1059675"/>
            <a:ext cx="4719626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2880">
              <a:lnSpc>
                <a:spcPct val="100000"/>
              </a:lnSpc>
            </a:pPr>
            <a:r>
              <a:rPr lang="ru-RU" sz="3500" spc="35" dirty="0" err="1">
                <a:solidFill>
                  <a:srgbClr val="231F20"/>
                </a:solidFill>
                <a:latin typeface="Arial"/>
                <a:cs typeface="Arial"/>
              </a:rPr>
              <a:t>Дашборд</a:t>
            </a:r>
            <a:endParaRPr sz="35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2653" y="1808530"/>
            <a:ext cx="4479697" cy="11437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8745" marR="118745">
              <a:lnSpc>
                <a:spcPct val="104200"/>
              </a:lnSpc>
            </a:pPr>
            <a:r>
              <a:rPr lang="ru-RU" sz="1200" dirty="0" err="1"/>
              <a:t>Дашборд</a:t>
            </a:r>
            <a:r>
              <a:rPr lang="ru-RU" sz="1200" dirty="0"/>
              <a:t> — это наиболее эффективный способ представления данных, полученных из нескольких источников, для анализа и управления системой. Если в прошлом для составления </a:t>
            </a:r>
            <a:r>
              <a:rPr lang="ru-RU" sz="1200" dirty="0" err="1"/>
              <a:t>дашбордов</a:t>
            </a:r>
            <a:r>
              <a:rPr lang="ru-RU" sz="1200" dirty="0"/>
              <a:t> специалисты собирали и обрабатывали данные вручную, то сейчас существует множество платформ, которые позволяют получать информацию в режиме реального времени.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DA917D9-41E1-4E78-AA55-D7639126A5CC}"/>
              </a:ext>
            </a:extLst>
          </p:cNvPr>
          <p:cNvSpPr/>
          <p:nvPr/>
        </p:nvSpPr>
        <p:spPr>
          <a:xfrm>
            <a:off x="4961636" y="3965242"/>
            <a:ext cx="528955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r>
              <a:rPr lang="ru-RU" sz="1200" dirty="0"/>
              <a:t>Грамотный </a:t>
            </a:r>
            <a:r>
              <a:rPr lang="ru-RU" sz="1200" dirty="0" err="1"/>
              <a:t>дашборд</a:t>
            </a:r>
            <a:r>
              <a:rPr lang="ru-RU" sz="1200" dirty="0"/>
              <a:t> создается на основе принципов визуализации данных. Наглядная демонстрация информации облегчает ее легкое восприятие. Чтобы пользователи «на лету» определяли текущее состояние бизнеса в сравнении с контрольными показателями и целями, для презентации используются таблицы, линейные диаграммы, гистограммы и датчики.</a:t>
            </a:r>
            <a:endParaRPr lang="ru-RU" sz="1200" dirty="0">
              <a:effectLst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44BE4D6-55E0-4A08-8C17-052FD7424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9550" y="1494452"/>
            <a:ext cx="4327298" cy="208694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D80729D-C5D5-41C1-B1CD-AD4158FA26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226" y="3200243"/>
            <a:ext cx="4146550" cy="22901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574A0B7D-26DB-4FF7-89DB-6C92C3064DC2}"/>
              </a:ext>
            </a:extLst>
          </p:cNvPr>
          <p:cNvSpPr txBox="1"/>
          <p:nvPr/>
        </p:nvSpPr>
        <p:spPr>
          <a:xfrm>
            <a:off x="412750" y="228600"/>
            <a:ext cx="8991600" cy="705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5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700" b="1" spc="15" dirty="0" err="1">
                <a:solidFill>
                  <a:prstClr val="white"/>
                </a:solidFill>
                <a:latin typeface="Arial"/>
                <a:cs typeface="Arial"/>
              </a:rPr>
              <a:t>Services.Hardspace</a:t>
            </a:r>
            <a:r>
              <a:rPr lang="en-US" sz="4700" b="1" spc="15" dirty="0">
                <a:solidFill>
                  <a:prstClr val="white"/>
                </a:solidFill>
                <a:latin typeface="Arial"/>
                <a:cs typeface="Arial"/>
              </a:rPr>
              <a:t>, Network</a:t>
            </a:r>
            <a:endParaRPr kumimoji="0" sz="4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C15B5F3-FE3B-4B89-807D-FD7963303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750" y="476721"/>
            <a:ext cx="1057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BY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42C901E-C4ED-48E9-9296-B33E22C17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724842"/>
            <a:ext cx="1057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BY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18E5C58-949B-4428-AAE3-56AB31FAC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350" y="1377790"/>
            <a:ext cx="4268757" cy="19900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7FF1C6-9516-4D1C-B8C7-014BC6FD9852}"/>
              </a:ext>
            </a:extLst>
          </p:cNvPr>
          <p:cNvSpPr txBox="1"/>
          <p:nvPr/>
        </p:nvSpPr>
        <p:spPr>
          <a:xfrm>
            <a:off x="488950" y="3712553"/>
            <a:ext cx="52746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1 - </a:t>
            </a:r>
            <a:r>
              <a:rPr lang="ru-RU" dirty="0">
                <a:solidFill>
                  <a:schemeClr val="bg1"/>
                </a:solidFill>
              </a:rPr>
              <a:t>Видно количество свободной памяти на серверах.</a:t>
            </a:r>
            <a:endParaRPr lang="ru-BY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2 - </a:t>
            </a:r>
            <a:r>
              <a:rPr lang="ru-RU" dirty="0">
                <a:solidFill>
                  <a:schemeClr val="bg1"/>
                </a:solidFill>
              </a:rPr>
              <a:t>Количество свободной памяти на серверах в разрезе по времени по каждому серверу за выбранный </a:t>
            </a:r>
            <a:r>
              <a:rPr lang="ru-RU" dirty="0" err="1">
                <a:solidFill>
                  <a:schemeClr val="bg1"/>
                </a:solidFill>
              </a:rPr>
              <a:t>таймфрейм</a:t>
            </a:r>
            <a:r>
              <a:rPr lang="ru-RU" dirty="0">
                <a:solidFill>
                  <a:schemeClr val="bg1"/>
                </a:solidFill>
              </a:rPr>
              <a:t>.</a:t>
            </a:r>
            <a:endParaRPr lang="ru-BY" dirty="0">
              <a:solidFill>
                <a:schemeClr val="bg1"/>
              </a:solidFill>
            </a:endParaRPr>
          </a:p>
          <a:p>
            <a:endParaRPr lang="ru-BY" dirty="0">
              <a:solidFill>
                <a:schemeClr val="bg1"/>
              </a:solidFill>
            </a:endParaRPr>
          </a:p>
        </p:txBody>
      </p:sp>
      <p:pic>
        <p:nvPicPr>
          <p:cNvPr id="8" name="Рисунок 26">
            <a:extLst>
              <a:ext uri="{FF2B5EF4-FFF2-40B4-BE49-F238E27FC236}">
                <a16:creationId xmlns:a16="http://schemas.microsoft.com/office/drawing/2014/main" id="{113CA575-5AD9-457A-B18D-6B5D2C24E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373948"/>
            <a:ext cx="4137967" cy="199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3AF7AEB7-EB60-498D-A6EC-3A43BC636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3567" y="3736245"/>
            <a:ext cx="3810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BY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Статистика работы входящей и исходящей сети за выбранный </a:t>
            </a:r>
            <a:r>
              <a:rPr kumimoji="0" lang="ru-RU" altLang="ru-BY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таймфрейм</a:t>
            </a:r>
            <a:r>
              <a:rPr kumimoji="0" lang="ru-RU" altLang="ru-BY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ru-RU" altLang="ru-BY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5047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E4E60F07-A4DD-4EA7-B5B7-544E1788F6A5}"/>
              </a:ext>
            </a:extLst>
          </p:cNvPr>
          <p:cNvSpPr txBox="1"/>
          <p:nvPr/>
        </p:nvSpPr>
        <p:spPr>
          <a:xfrm>
            <a:off x="412750" y="228600"/>
            <a:ext cx="5181600" cy="705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5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700" b="1" spc="15" dirty="0" err="1">
                <a:solidFill>
                  <a:prstClr val="white"/>
                </a:solidFill>
                <a:latin typeface="Arial"/>
                <a:cs typeface="Arial"/>
              </a:rPr>
              <a:t>Services.Memory</a:t>
            </a:r>
            <a:endParaRPr kumimoji="0" sz="4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EDAB28AB-D2BA-4345-A480-669E7E82B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57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BY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CB7A498-6A10-4D69-B3DE-F2332D6E0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50" y="1336317"/>
            <a:ext cx="8001000" cy="25792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96EFD3-B0C2-4F45-AD7B-D402AFB35833}"/>
              </a:ext>
            </a:extLst>
          </p:cNvPr>
          <p:cNvSpPr txBox="1"/>
          <p:nvPr/>
        </p:nvSpPr>
        <p:spPr>
          <a:xfrm>
            <a:off x="36774" y="4231810"/>
            <a:ext cx="74625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6 - </a:t>
            </a:r>
            <a:r>
              <a:rPr lang="ru-RU" dirty="0">
                <a:solidFill>
                  <a:schemeClr val="bg1"/>
                </a:solidFill>
              </a:rPr>
              <a:t>Количество потребляемой ОЗУ на серверах.</a:t>
            </a:r>
            <a:endParaRPr lang="ru-BY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7,8 - </a:t>
            </a:r>
            <a:r>
              <a:rPr lang="ru-RU" dirty="0">
                <a:solidFill>
                  <a:schemeClr val="bg1"/>
                </a:solidFill>
              </a:rPr>
              <a:t>Количество свободной ОЗУ на серверах, а также общее количество ОЗУ, выделенной для каждого сервера.</a:t>
            </a:r>
            <a:endParaRPr lang="ru-BY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9 - </a:t>
            </a:r>
            <a:r>
              <a:rPr lang="ru-RU" dirty="0">
                <a:solidFill>
                  <a:schemeClr val="bg1"/>
                </a:solidFill>
              </a:rPr>
              <a:t>Количество свободной ОЗУ в разрезе по времени по каждому серверу за выбранный </a:t>
            </a:r>
            <a:r>
              <a:rPr lang="ru-RU" dirty="0" err="1">
                <a:solidFill>
                  <a:schemeClr val="bg1"/>
                </a:solidFill>
              </a:rPr>
              <a:t>таймфрейм</a:t>
            </a:r>
            <a:r>
              <a:rPr lang="ru-RU" dirty="0">
                <a:solidFill>
                  <a:schemeClr val="bg1"/>
                </a:solidFill>
              </a:rPr>
              <a:t>.</a:t>
            </a:r>
            <a:endParaRPr lang="ru-BY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0543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E4E60F07-A4DD-4EA7-B5B7-544E1788F6A5}"/>
              </a:ext>
            </a:extLst>
          </p:cNvPr>
          <p:cNvSpPr txBox="1"/>
          <p:nvPr/>
        </p:nvSpPr>
        <p:spPr>
          <a:xfrm>
            <a:off x="412750" y="228600"/>
            <a:ext cx="6553200" cy="705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5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0" b="1" i="0" u="none" strike="noStrike" kern="1200" cap="none" spc="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Business Dashboard</a:t>
            </a:r>
            <a:endParaRPr kumimoji="0" sz="4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EDAB28AB-D2BA-4345-A480-669E7E82B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57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BY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7B47C4-E18C-4581-BAA3-99D7DB1D006C}"/>
              </a:ext>
            </a:extLst>
          </p:cNvPr>
          <p:cNvSpPr txBox="1"/>
          <p:nvPr/>
        </p:nvSpPr>
        <p:spPr>
          <a:xfrm>
            <a:off x="6584950" y="1638824"/>
            <a:ext cx="36576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Помогает исследовать тенденции и делать выводы. Обычно их создают для конкретного бизнес-подразделения. Аналитики работают с ними, чтобы зафиксировать отклонения показателей и отследить причины. Пример — разработка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дашборда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об изменении числа пользователей конкретного продукта за неделю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22ED0E6-898F-4C6D-9EA0-0999D6B07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950" y="1669560"/>
            <a:ext cx="5791200" cy="27929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FFFE11-E45A-4C7C-BF1C-C9EF3293566D}"/>
              </a:ext>
            </a:extLst>
          </p:cNvPr>
          <p:cNvSpPr txBox="1"/>
          <p:nvPr/>
        </p:nvSpPr>
        <p:spPr>
          <a:xfrm>
            <a:off x="565150" y="1158594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Пример реализации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business dashboard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33482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1050BF7A-AAEE-449E-8630-CB9FACF94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834" y="946610"/>
            <a:ext cx="8599983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BY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Данный график показывает количество успешных ответов и ошибок по следующим операциям:</a:t>
            </a:r>
            <a:endParaRPr kumimoji="0" lang="ru-RU" altLang="ru-BY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BY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Отображение счетов</a:t>
            </a:r>
            <a:endParaRPr kumimoji="0" lang="ru-RU" altLang="ru-BY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BY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Сохранённые карты</a:t>
            </a:r>
            <a:endParaRPr kumimoji="0" lang="ru-RU" altLang="ru-BY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BY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Отображение истории операций</a:t>
            </a:r>
            <a:endParaRPr kumimoji="0" lang="ru-RU" altLang="ru-BY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BY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Депозиты</a:t>
            </a:r>
            <a:endParaRPr kumimoji="0" lang="ru-RU" altLang="ru-BY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BY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Кредиты</a:t>
            </a:r>
            <a:endParaRPr kumimoji="0" lang="ru-RU" altLang="ru-BY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BY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Платежи ЕРИП(создание операции)</a:t>
            </a:r>
            <a:endParaRPr kumimoji="0" lang="ru-RU" altLang="ru-BY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BY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Платежи ЕРИП(выполнение операции)</a:t>
            </a:r>
            <a:endParaRPr kumimoji="0" lang="ru-RU" altLang="ru-BY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BY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Переводы (</a:t>
            </a:r>
            <a:r>
              <a:rPr kumimoji="0" lang="en-US" altLang="ru-BY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vpan</a:t>
            </a:r>
            <a:r>
              <a:rPr kumimoji="0" lang="ru-RU" altLang="ru-BY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kumimoji="0" lang="en-US" altLang="ru-BY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vpan</a:t>
            </a:r>
            <a:r>
              <a:rPr kumimoji="0" lang="ru-RU" altLang="ru-BY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ru-RU" altLang="ru-BY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BY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Переводы (</a:t>
            </a:r>
            <a:r>
              <a:rPr kumimoji="0" lang="en-US" altLang="ru-BY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vpan</a:t>
            </a:r>
            <a:r>
              <a:rPr kumimoji="0" lang="ru-RU" altLang="ru-BY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kumimoji="0" lang="en-US" altLang="ru-BY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</a:t>
            </a:r>
            <a:r>
              <a:rPr kumimoji="0" lang="ru-RU" altLang="ru-BY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ru-RU" altLang="ru-BY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BY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Переводы(</a:t>
            </a:r>
            <a:r>
              <a:rPr kumimoji="0" lang="en-US" altLang="ru-BY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</a:t>
            </a:r>
            <a:r>
              <a:rPr kumimoji="0" lang="ru-RU" altLang="ru-BY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kumimoji="0" lang="en-US" altLang="ru-BY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vpan</a:t>
            </a:r>
            <a:r>
              <a:rPr kumimoji="0" lang="ru-RU" altLang="ru-BY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ru-RU" altLang="ru-BY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ru-BY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Переводы</a:t>
            </a:r>
            <a:r>
              <a:rPr kumimoji="0" lang="en-US" altLang="ru-BY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(pan - pan)</a:t>
            </a:r>
            <a:endParaRPr kumimoji="0" lang="en-US" altLang="ru-BY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574A0B7D-26DB-4FF7-89DB-6C92C3064DC2}"/>
              </a:ext>
            </a:extLst>
          </p:cNvPr>
          <p:cNvSpPr txBox="1"/>
          <p:nvPr/>
        </p:nvSpPr>
        <p:spPr>
          <a:xfrm>
            <a:off x="412750" y="228600"/>
            <a:ext cx="8584716" cy="705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5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700" b="1" i="0" u="none" strike="noStrike" kern="1200" cap="none" spc="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Успешные ответы и ошибки</a:t>
            </a:r>
            <a:endParaRPr kumimoji="0" sz="4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C15B5F3-FE3B-4B89-807D-FD7963303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750" y="476721"/>
            <a:ext cx="1057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BY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42C901E-C4ED-48E9-9296-B33E22C17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724842"/>
            <a:ext cx="1057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BY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1B8CFBB-1343-41E8-8664-9E233A2CF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01" y="609600"/>
            <a:ext cx="1057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BY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222B89-D12C-4F3F-9F2A-05775CD81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834" y="525425"/>
            <a:ext cx="1057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BY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5" name="Рисунок 1">
            <a:extLst>
              <a:ext uri="{FF2B5EF4-FFF2-40B4-BE49-F238E27FC236}">
                <a16:creationId xmlns:a16="http://schemas.microsoft.com/office/drawing/2014/main" id="{62541A2E-BEBF-4D0C-BB5B-A32D84455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546" y="1935357"/>
            <a:ext cx="5181003" cy="155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5035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E4E60F07-A4DD-4EA7-B5B7-544E1788F6A5}"/>
              </a:ext>
            </a:extLst>
          </p:cNvPr>
          <p:cNvSpPr txBox="1"/>
          <p:nvPr/>
        </p:nvSpPr>
        <p:spPr>
          <a:xfrm>
            <a:off x="412750" y="228600"/>
            <a:ext cx="9982200" cy="705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5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700" b="1" i="0" u="none" strike="noStrike" kern="1200" cap="none" spc="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Ошибки (детализация по кодам)</a:t>
            </a:r>
            <a:endParaRPr kumimoji="0" sz="4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EDAB28AB-D2BA-4345-A480-669E7E82B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57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BY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62A08F1-FAD4-4D5A-B777-09B01B49B95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974850" y="1066800"/>
            <a:ext cx="6629400" cy="1295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9553B4-2416-48CF-A00B-6A47E2BC1D6A}"/>
              </a:ext>
            </a:extLst>
          </p:cNvPr>
          <p:cNvSpPr txBox="1"/>
          <p:nvPr/>
        </p:nvSpPr>
        <p:spPr>
          <a:xfrm>
            <a:off x="107950" y="2495079"/>
            <a:ext cx="10287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Данный график показывает количество ошибок по операциям выше, но с детализацией по кодам ошибок:</a:t>
            </a:r>
            <a:endParaRPr kumimoji="0" lang="ru-BY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Ошибка 500 (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Internal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Server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Error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— это 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внутренняя проблема сервера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Она возникает, когда браузер или другой клиент отправляет серверу запрос, а тот не может его обработать.</a:t>
            </a:r>
            <a:endParaRPr kumimoji="0" lang="ru-BY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Ошибка 401 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выдается сервером в случае возникновения проблем с аутентификацией или авторизацией на сайте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ru-BY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400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Bad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Request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— 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сервер обнаружил в запросе клиента синтаксическую ошибку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ru-BY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Увеличение числа ошибок может свидетельствовать о ненормальной работе приложения/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ddos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атаках/аномальной активности.</a:t>
            </a:r>
            <a:endParaRPr kumimoji="0" lang="ru-BY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BY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46161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574A0B7D-26DB-4FF7-89DB-6C92C3064DC2}"/>
              </a:ext>
            </a:extLst>
          </p:cNvPr>
          <p:cNvSpPr txBox="1"/>
          <p:nvPr/>
        </p:nvSpPr>
        <p:spPr>
          <a:xfrm>
            <a:off x="412750" y="228600"/>
            <a:ext cx="8584716" cy="705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5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700" b="1" i="0" u="none" strike="noStrike" kern="1200" cap="none" spc="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Количество запросов</a:t>
            </a:r>
            <a:endParaRPr kumimoji="0" sz="4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C15B5F3-FE3B-4B89-807D-FD7963303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750" y="476721"/>
            <a:ext cx="1057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BY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42C901E-C4ED-48E9-9296-B33E22C17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724842"/>
            <a:ext cx="1057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BY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1B8CFBB-1343-41E8-8664-9E233A2CF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01" y="609600"/>
            <a:ext cx="1057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BY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222B89-D12C-4F3F-9F2A-05775CD81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834" y="525425"/>
            <a:ext cx="1057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BY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0A3BC6A-5F15-41A3-94E4-E715B0D5A13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851150" y="1150975"/>
            <a:ext cx="4391025" cy="16097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CC639E-88B9-4B76-A059-C445D779A359}"/>
              </a:ext>
            </a:extLst>
          </p:cNvPr>
          <p:cNvSpPr txBox="1"/>
          <p:nvPr/>
        </p:nvSpPr>
        <p:spPr>
          <a:xfrm>
            <a:off x="163208" y="2988013"/>
            <a:ext cx="10155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Данный график показывает количество запросов с детализацией по серверам. Количество запросов показывает примерную нагрузку на сервера. </a:t>
            </a:r>
            <a:endParaRPr kumimoji="0" lang="ru-BY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Увеличение нагрузки может свидетельствовать о возросшем количестве пользователей, которые пользуются приложением в настоящее время. Уменьшение нагрузки – наоборот.</a:t>
            </a:r>
            <a:endParaRPr kumimoji="0" lang="ru-BY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BY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76294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E4E60F07-A4DD-4EA7-B5B7-544E1788F6A5}"/>
              </a:ext>
            </a:extLst>
          </p:cNvPr>
          <p:cNvSpPr txBox="1"/>
          <p:nvPr/>
        </p:nvSpPr>
        <p:spPr>
          <a:xfrm>
            <a:off x="412750" y="228600"/>
            <a:ext cx="9982200" cy="705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5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700" b="1" i="0" u="none" strike="noStrike" kern="1200" cap="none" spc="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ТОП 10 ошибок</a:t>
            </a:r>
            <a:endParaRPr kumimoji="0" sz="4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EDAB28AB-D2BA-4345-A480-669E7E82B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57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BY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2C60EAB-8F69-475D-A1F4-00E101337FE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103437" y="1193325"/>
            <a:ext cx="6600825" cy="1600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AE2991-C636-4F08-A417-CA38AFE22CAB}"/>
              </a:ext>
            </a:extLst>
          </p:cNvPr>
          <p:cNvSpPr txBox="1"/>
          <p:nvPr/>
        </p:nvSpPr>
        <p:spPr>
          <a:xfrm>
            <a:off x="2138536" y="3150076"/>
            <a:ext cx="74088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Данный график показывает ТОП 10 Ошибок приложения по всем операциям приложения.</a:t>
            </a:r>
            <a:endParaRPr kumimoji="0" lang="ru-BY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Увеличение числа ошибок может свидетельствовать о ненормальной работе приложения/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ddos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атаках/аномальной активности.</a:t>
            </a:r>
            <a:endParaRPr kumimoji="0" lang="ru-BY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BY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82797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574A0B7D-26DB-4FF7-89DB-6C92C3064DC2}"/>
              </a:ext>
            </a:extLst>
          </p:cNvPr>
          <p:cNvSpPr txBox="1"/>
          <p:nvPr/>
        </p:nvSpPr>
        <p:spPr>
          <a:xfrm>
            <a:off x="412750" y="228600"/>
            <a:ext cx="8584716" cy="705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5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700" b="1" i="0" u="none" strike="noStrike" kern="1200" cap="none" spc="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Статистика регистраций</a:t>
            </a:r>
            <a:endParaRPr kumimoji="0" sz="4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C15B5F3-FE3B-4B89-807D-FD7963303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750" y="476721"/>
            <a:ext cx="1057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BY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42C901E-C4ED-48E9-9296-B33E22C17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724842"/>
            <a:ext cx="1057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BY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1B8CFBB-1343-41E8-8664-9E233A2CF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01" y="609600"/>
            <a:ext cx="1057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BY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222B89-D12C-4F3F-9F2A-05775CD81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834" y="525425"/>
            <a:ext cx="1057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BY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3A5E900-CE8E-47F3-8219-1310FA1EE00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003550" y="1182042"/>
            <a:ext cx="4391025" cy="12858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11FBF2-1893-4480-9F54-6D848CB3A2E1}"/>
              </a:ext>
            </a:extLst>
          </p:cNvPr>
          <p:cNvSpPr txBox="1"/>
          <p:nvPr/>
        </p:nvSpPr>
        <p:spPr>
          <a:xfrm>
            <a:off x="509959" y="2737020"/>
            <a:ext cx="95999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Здесь демонстрируется количественная статистика пользователей за 24 часа в приложении.</a:t>
            </a:r>
            <a:endParaRPr kumimoji="0" lang="ru-BY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Регистрация гостя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это количество новых пользователей за 24 часа.</a:t>
            </a:r>
            <a:endParaRPr kumimoji="0" lang="ru-BY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Пользователей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Android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включает в себя как новых, так и текущих пользователей за 24 часа с ОС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Android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ru-BY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BY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84280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E4E60F07-A4DD-4EA7-B5B7-544E1788F6A5}"/>
              </a:ext>
            </a:extLst>
          </p:cNvPr>
          <p:cNvSpPr txBox="1"/>
          <p:nvPr/>
        </p:nvSpPr>
        <p:spPr>
          <a:xfrm>
            <a:off x="412750" y="228600"/>
            <a:ext cx="9982200" cy="705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5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0" b="1" i="0" u="none" strike="noStrike" kern="1200" cap="none" spc="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SMS</a:t>
            </a:r>
            <a:endParaRPr kumimoji="0" sz="4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EDAB28AB-D2BA-4345-A480-669E7E82B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57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BY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8A6994D-BBC1-43E3-B0E5-2C8DAB39CC0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094037" y="1196568"/>
            <a:ext cx="4391025" cy="12763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CD72F7-EC81-4477-955C-BFA3F8CDA047}"/>
              </a:ext>
            </a:extLst>
          </p:cNvPr>
          <p:cNvSpPr txBox="1"/>
          <p:nvPr/>
        </p:nvSpPr>
        <p:spPr>
          <a:xfrm>
            <a:off x="393421" y="2942492"/>
            <a:ext cx="102090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Показывает количество отправленных SMS клиентам с ОС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Android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и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iOS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а также принятых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SMS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с ОС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Android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На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iOS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автоподстановка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реализована быть не может.</a:t>
            </a:r>
            <a:endParaRPr kumimoji="0" lang="ru-BY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BY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64115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574A0B7D-26DB-4FF7-89DB-6C92C3064DC2}"/>
              </a:ext>
            </a:extLst>
          </p:cNvPr>
          <p:cNvSpPr txBox="1"/>
          <p:nvPr/>
        </p:nvSpPr>
        <p:spPr>
          <a:xfrm>
            <a:off x="412750" y="228600"/>
            <a:ext cx="8584716" cy="705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5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700" b="1" i="0" u="none" strike="noStrike" kern="1200" cap="none" spc="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Статистика запросов</a:t>
            </a:r>
            <a:endParaRPr kumimoji="0" sz="4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C15B5F3-FE3B-4B89-807D-FD7963303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750" y="476721"/>
            <a:ext cx="1057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BY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42C901E-C4ED-48E9-9296-B33E22C17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724842"/>
            <a:ext cx="1057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BY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1B8CFBB-1343-41E8-8664-9E233A2CF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01" y="609600"/>
            <a:ext cx="1057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BY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222B89-D12C-4F3F-9F2A-05775CD81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834" y="525425"/>
            <a:ext cx="1057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BY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3819DEA-5E27-4FC1-84E1-51CD18CCB16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079750" y="1133338"/>
            <a:ext cx="4419600" cy="16097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BA58435-D227-4278-9BB9-52E910795E9B}"/>
              </a:ext>
            </a:extLst>
          </p:cNvPr>
          <p:cNvSpPr txBox="1"/>
          <p:nvPr/>
        </p:nvSpPr>
        <p:spPr>
          <a:xfrm>
            <a:off x="488950" y="3352800"/>
            <a:ext cx="936512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Здесь можно увидеть количество следующих операций за выбранный промежуток времени:</a:t>
            </a:r>
            <a:endParaRPr kumimoji="0" lang="ru-BY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Транзакции (переводы с карты на карту).</a:t>
            </a:r>
            <a:endParaRPr kumimoji="0" lang="ru-BY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Операции в ЕРИП</a:t>
            </a:r>
            <a:endParaRPr kumimoji="0" lang="ru-BY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Просмотр депозитов</a:t>
            </a:r>
            <a:endParaRPr kumimoji="0" lang="ru-BY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Просмотр кредитов</a:t>
            </a:r>
            <a:endParaRPr kumimoji="0" lang="ru-BY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BY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789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2750" y="338300"/>
            <a:ext cx="3720642" cy="705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5450"/>
              </a:lnSpc>
            </a:pPr>
            <a:r>
              <a:rPr lang="ru-RU" sz="4700" b="1" spc="15" dirty="0">
                <a:solidFill>
                  <a:schemeClr val="bg1"/>
                </a:solidFill>
                <a:latin typeface="Arial"/>
                <a:cs typeface="Arial"/>
              </a:rPr>
              <a:t>Общий вид</a:t>
            </a:r>
            <a:endParaRPr sz="47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5015144-4FDB-46AD-A054-9D6C433E0A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219" y="863295"/>
            <a:ext cx="3994151" cy="113433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5D9C15C-7CD4-422C-83B9-3650A9CCDD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355" y="3752940"/>
            <a:ext cx="3581399" cy="14971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7F5929-B374-4EA7-9490-BB519BB7FC9B}"/>
              </a:ext>
            </a:extLst>
          </p:cNvPr>
          <p:cNvSpPr txBox="1"/>
          <p:nvPr/>
        </p:nvSpPr>
        <p:spPr>
          <a:xfrm>
            <a:off x="690968" y="1390058"/>
            <a:ext cx="2720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support dashboard </a:t>
            </a:r>
            <a:r>
              <a:rPr lang="ru-RU" dirty="0">
                <a:solidFill>
                  <a:schemeClr val="bg1"/>
                </a:solidFill>
              </a:rPr>
              <a:t>включает в себя следующие части:</a:t>
            </a:r>
            <a:endParaRPr lang="ru-BY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88AF69-C892-416C-9BD0-377DDE4F4DB8}"/>
              </a:ext>
            </a:extLst>
          </p:cNvPr>
          <p:cNvSpPr txBox="1"/>
          <p:nvPr/>
        </p:nvSpPr>
        <p:spPr>
          <a:xfrm>
            <a:off x="4543941" y="405229"/>
            <a:ext cx="2969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1. Мониторинг базы данных</a:t>
            </a:r>
            <a:endParaRPr lang="ru-BY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37E97D-E55F-4F51-9930-E07B0BD03EF4}"/>
              </a:ext>
            </a:extLst>
          </p:cNvPr>
          <p:cNvSpPr txBox="1"/>
          <p:nvPr/>
        </p:nvSpPr>
        <p:spPr>
          <a:xfrm>
            <a:off x="690968" y="3193593"/>
            <a:ext cx="3367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2. Мониторинг работы запросов</a:t>
            </a:r>
            <a:endParaRPr lang="ru-BY" dirty="0">
              <a:solidFill>
                <a:schemeClr val="bg1"/>
              </a:solidFill>
            </a:endParaRPr>
          </a:p>
        </p:txBody>
      </p:sp>
      <p:sp>
        <p:nvSpPr>
          <p:cNvPr id="11" name="Стрелка: изогнутая вправо 10">
            <a:extLst>
              <a:ext uri="{FF2B5EF4-FFF2-40B4-BE49-F238E27FC236}">
                <a16:creationId xmlns:a16="http://schemas.microsoft.com/office/drawing/2014/main" id="{E5184519-D677-47B6-9E0A-E586396F9D34}"/>
              </a:ext>
            </a:extLst>
          </p:cNvPr>
          <p:cNvSpPr/>
          <p:nvPr/>
        </p:nvSpPr>
        <p:spPr>
          <a:xfrm rot="15960386">
            <a:off x="3557776" y="1291749"/>
            <a:ext cx="362481" cy="2213062"/>
          </a:xfrm>
          <a:prstGeom prst="curvedRightArrow">
            <a:avLst/>
          </a:prstGeom>
          <a:solidFill>
            <a:srgbClr val="20BA95"/>
          </a:solidFill>
          <a:ln>
            <a:solidFill>
              <a:srgbClr val="20BA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>
              <a:solidFill>
                <a:schemeClr val="tx1"/>
              </a:solidFill>
            </a:endParaRPr>
          </a:p>
        </p:txBody>
      </p:sp>
      <p:sp>
        <p:nvSpPr>
          <p:cNvPr id="13" name="Стрелка: изогнутая вправо 12">
            <a:extLst>
              <a:ext uri="{FF2B5EF4-FFF2-40B4-BE49-F238E27FC236}">
                <a16:creationId xmlns:a16="http://schemas.microsoft.com/office/drawing/2014/main" id="{E23C8CE5-5DB3-487C-8409-AD9CD7006595}"/>
              </a:ext>
            </a:extLst>
          </p:cNvPr>
          <p:cNvSpPr/>
          <p:nvPr/>
        </p:nvSpPr>
        <p:spPr>
          <a:xfrm>
            <a:off x="204755" y="2162106"/>
            <a:ext cx="360395" cy="1800293"/>
          </a:xfrm>
          <a:prstGeom prst="curvedRightArrow">
            <a:avLst/>
          </a:prstGeom>
          <a:solidFill>
            <a:srgbClr val="20BA95"/>
          </a:solidFill>
          <a:ln>
            <a:solidFill>
              <a:srgbClr val="20BA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>
              <a:solidFill>
                <a:schemeClr val="tx1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A4FE69E-0DA7-402A-ACB2-10B8CB0B41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3204" y="2559321"/>
            <a:ext cx="3994150" cy="12685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04FA9C4-0193-47E9-B018-8BC00951DDE2}"/>
              </a:ext>
            </a:extLst>
          </p:cNvPr>
          <p:cNvSpPr txBox="1"/>
          <p:nvPr/>
        </p:nvSpPr>
        <p:spPr>
          <a:xfrm>
            <a:off x="5193432" y="2173447"/>
            <a:ext cx="2593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3. Мониторинг сервисов</a:t>
            </a:r>
            <a:endParaRPr lang="ru-BY" dirty="0">
              <a:solidFill>
                <a:schemeClr val="bg1"/>
              </a:solidFill>
            </a:endParaRPr>
          </a:p>
        </p:txBody>
      </p:sp>
      <p:sp>
        <p:nvSpPr>
          <p:cNvPr id="16" name="Стрелка: изогнутая влево 15">
            <a:extLst>
              <a:ext uri="{FF2B5EF4-FFF2-40B4-BE49-F238E27FC236}">
                <a16:creationId xmlns:a16="http://schemas.microsoft.com/office/drawing/2014/main" id="{858F6AB7-233E-4192-ADE4-3F95132CC285}"/>
              </a:ext>
            </a:extLst>
          </p:cNvPr>
          <p:cNvSpPr/>
          <p:nvPr/>
        </p:nvSpPr>
        <p:spPr>
          <a:xfrm rot="13926856">
            <a:off x="4455578" y="2256764"/>
            <a:ext cx="284951" cy="1678820"/>
          </a:xfrm>
          <a:prstGeom prst="curvedLeftArrow">
            <a:avLst/>
          </a:prstGeom>
          <a:solidFill>
            <a:srgbClr val="20BA95"/>
          </a:solidFill>
          <a:ln>
            <a:solidFill>
              <a:srgbClr val="20BA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>
              <a:solidFill>
                <a:schemeClr val="tx1"/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950C66F-4F7D-4ACB-875A-063FE82018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2294" y="4184770"/>
            <a:ext cx="2593018" cy="1459495"/>
          </a:xfrm>
          <a:prstGeom prst="rect">
            <a:avLst/>
          </a:prstGeom>
        </p:spPr>
      </p:pic>
      <p:sp>
        <p:nvSpPr>
          <p:cNvPr id="18" name="Стрелка: изогнутая вправо 17">
            <a:extLst>
              <a:ext uri="{FF2B5EF4-FFF2-40B4-BE49-F238E27FC236}">
                <a16:creationId xmlns:a16="http://schemas.microsoft.com/office/drawing/2014/main" id="{0454860E-1FB3-46F6-91AC-F96DD53C5DD3}"/>
              </a:ext>
            </a:extLst>
          </p:cNvPr>
          <p:cNvSpPr/>
          <p:nvPr/>
        </p:nvSpPr>
        <p:spPr>
          <a:xfrm rot="17325208">
            <a:off x="4181483" y="5056549"/>
            <a:ext cx="297918" cy="1216152"/>
          </a:xfrm>
          <a:prstGeom prst="curvedRightArrow">
            <a:avLst/>
          </a:prstGeom>
          <a:solidFill>
            <a:srgbClr val="20BA95"/>
          </a:solidFill>
          <a:ln>
            <a:solidFill>
              <a:srgbClr val="20BA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 animBg="1"/>
      <p:bldP spid="13" grpId="0" animBg="1"/>
      <p:bldP spid="15" grpId="0"/>
      <p:bldP spid="16" grpId="0" animBg="1"/>
      <p:bldP spid="1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E4E60F07-A4DD-4EA7-B5B7-544E1788F6A5}"/>
              </a:ext>
            </a:extLst>
          </p:cNvPr>
          <p:cNvSpPr txBox="1"/>
          <p:nvPr/>
        </p:nvSpPr>
        <p:spPr>
          <a:xfrm>
            <a:off x="412750" y="228600"/>
            <a:ext cx="9982200" cy="705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5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700" b="1" i="0" u="none" strike="noStrike" kern="1200" cap="none" spc="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Статистика ошибок</a:t>
            </a:r>
            <a:endParaRPr kumimoji="0" sz="4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EDAB28AB-D2BA-4345-A480-669E7E82B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57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BY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4DF1647-2DB6-4244-B6EB-62F79477D6A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992079" y="1063443"/>
            <a:ext cx="5510213" cy="19184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623159-8DA6-4595-901D-B4288717E92D}"/>
              </a:ext>
            </a:extLst>
          </p:cNvPr>
          <p:cNvSpPr txBox="1"/>
          <p:nvPr/>
        </p:nvSpPr>
        <p:spPr>
          <a:xfrm>
            <a:off x="79103" y="1098046"/>
            <a:ext cx="48079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графике показана статистика ошибок за 24 часа с детализацией по кодам, сортировка от большего количества к меньшему.</a:t>
            </a:r>
            <a:endParaRPr kumimoji="0" lang="ru-BY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Ошибка 502 -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указывает, что сервер, с которым пытался соединиться компьютер или смартфон клиента, получил неверный ответ от сервера.</a:t>
            </a:r>
            <a:endParaRPr kumimoji="0" lang="ru-BY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A85709-FA71-47D9-942D-7F207AD1808A}"/>
              </a:ext>
            </a:extLst>
          </p:cNvPr>
          <p:cNvSpPr txBox="1"/>
          <p:nvPr/>
        </p:nvSpPr>
        <p:spPr>
          <a:xfrm>
            <a:off x="76808" y="3091228"/>
            <a:ext cx="103068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Ошибка 500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— это 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внутренняя проблема сервера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Она возникает, когда браузер или другой клиент отправляет серверу запрос, а тот не может его обработать.</a:t>
            </a:r>
            <a:endParaRPr kumimoji="0" lang="ru-BY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Ошибка 401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выдается сервером в случае возникновения проблем с аутентификацией или авторизацией на сайте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ru-BY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Ошибка 400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— 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сервер обнаружил в запросе клиента синтаксическую ошибку</a:t>
            </a:r>
            <a:endParaRPr kumimoji="0" lang="ru-BY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BY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39978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574A0B7D-26DB-4FF7-89DB-6C92C3064DC2}"/>
              </a:ext>
            </a:extLst>
          </p:cNvPr>
          <p:cNvSpPr txBox="1"/>
          <p:nvPr/>
        </p:nvSpPr>
        <p:spPr>
          <a:xfrm>
            <a:off x="412750" y="228600"/>
            <a:ext cx="8584716" cy="705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5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700" b="1" i="0" u="none" strike="noStrike" kern="1200" cap="none" spc="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Авторизация и регистрация</a:t>
            </a:r>
            <a:endParaRPr kumimoji="0" sz="4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C15B5F3-FE3B-4B89-807D-FD7963303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750" y="476721"/>
            <a:ext cx="1057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BY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42C901E-C4ED-48E9-9296-B33E22C17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724842"/>
            <a:ext cx="1057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BY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1B8CFBB-1343-41E8-8664-9E233A2CF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01" y="609600"/>
            <a:ext cx="1057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BY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222B89-D12C-4F3F-9F2A-05775CD81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834" y="525425"/>
            <a:ext cx="1057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BY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4324EAA-63F2-4285-B96F-3177E59C660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067336" y="1097867"/>
            <a:ext cx="6562725" cy="2021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513C05-5AFB-4C44-AF9B-D32B347494B2}"/>
              </a:ext>
            </a:extLst>
          </p:cNvPr>
          <p:cNvSpPr txBox="1"/>
          <p:nvPr/>
        </p:nvSpPr>
        <p:spPr>
          <a:xfrm>
            <a:off x="271834" y="3155157"/>
            <a:ext cx="69989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графике видно время, в выбранном промежутке, за которое клиент производит:</a:t>
            </a:r>
            <a:endParaRPr kumimoji="0" lang="ru-BY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Авторизацию</a:t>
            </a:r>
            <a:endParaRPr kumimoji="0" lang="ru-BY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Регистрацию</a:t>
            </a:r>
            <a:endParaRPr kumimoji="0" lang="ru-BY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Авторизацию по биометрии(т.е. с помощью отпечатка пальца или же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FaceID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).</a:t>
            </a:r>
            <a:endParaRPr kumimoji="0" lang="ru-BY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Увеличение времени свидетельствует о том, что клиенты либо не могут войти/зарегистрироваться в приложении, либо могут, но долго ждут. 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миллисекунды,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 –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секунды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m –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минуты)</a:t>
            </a:r>
            <a:endParaRPr kumimoji="0" lang="ru-BY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BY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22686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E4F916E-8428-4E2F-9ACA-1F48ADAFF66E}"/>
              </a:ext>
            </a:extLst>
          </p:cNvPr>
          <p:cNvSpPr txBox="1"/>
          <p:nvPr/>
        </p:nvSpPr>
        <p:spPr>
          <a:xfrm>
            <a:off x="107950" y="953442"/>
            <a:ext cx="918261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графике видно время, в выбранном промежутке, за которое клиент производит:</a:t>
            </a:r>
            <a:endParaRPr kumimoji="0" lang="ru-BY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Отображение счетов</a:t>
            </a:r>
            <a:endParaRPr kumimoji="0" lang="ru-BY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Сохранённые карты</a:t>
            </a:r>
            <a:endParaRPr kumimoji="0" lang="ru-BY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Отображение истории операций</a:t>
            </a:r>
            <a:endParaRPr kumimoji="0" lang="ru-BY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Депозиты</a:t>
            </a:r>
            <a:endParaRPr kumimoji="0" lang="ru-BY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Кредиты</a:t>
            </a:r>
            <a:endParaRPr kumimoji="0" lang="ru-BY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Платежи ЕРИП(создание операции)</a:t>
            </a:r>
            <a:endParaRPr kumimoji="0" lang="ru-BY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Платежи ЕРИП(выполнение операции)</a:t>
            </a:r>
            <a:endParaRPr kumimoji="0" lang="ru-BY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Переводы (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vpan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vpan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endParaRPr kumimoji="0" lang="ru-BY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Переводы (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vpan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pan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endParaRPr kumimoji="0" lang="ru-BY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Переводы(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pan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vpan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endParaRPr kumimoji="0" lang="ru-BY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Переводы(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pan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pan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BY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Увеличение времени по любой операции свидетельствует о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невозможности выполнить данную операцию, либо она выполняется с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ожиданием. 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миллисекунды,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секунды,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минуты)</a:t>
            </a:r>
            <a:endParaRPr kumimoji="0" lang="ru-BY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BY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E4E60F07-A4DD-4EA7-B5B7-544E1788F6A5}"/>
              </a:ext>
            </a:extLst>
          </p:cNvPr>
          <p:cNvSpPr txBox="1"/>
          <p:nvPr/>
        </p:nvSpPr>
        <p:spPr>
          <a:xfrm>
            <a:off x="412750" y="228600"/>
            <a:ext cx="9982200" cy="705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5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700" b="1" i="0" u="none" strike="noStrike" kern="1200" cap="none" spc="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Другие методы</a:t>
            </a:r>
            <a:endParaRPr kumimoji="0" sz="4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EDAB28AB-D2BA-4345-A480-669E7E82B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57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BY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BA12069-30C1-417E-8C10-DDE9EA0DFDC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146550" y="1410642"/>
            <a:ext cx="6096000" cy="294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2741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545"/>
              </a:lnSpc>
            </a:pPr>
            <a:r>
              <a:rPr spc="-50" dirty="0"/>
              <a:t>Б</a:t>
            </a:r>
            <a:r>
              <a:rPr spc="-105" dirty="0"/>
              <a:t>у</a:t>
            </a:r>
            <a:r>
              <a:rPr spc="10" dirty="0"/>
              <a:t>д</a:t>
            </a:r>
            <a:r>
              <a:rPr spc="-50" dirty="0"/>
              <a:t>ем</a:t>
            </a:r>
          </a:p>
          <a:p>
            <a:pPr marL="12700">
              <a:lnSpc>
                <a:spcPts val="5545"/>
              </a:lnSpc>
            </a:pPr>
            <a:r>
              <a:rPr spc="15" dirty="0"/>
              <a:t>на</a:t>
            </a:r>
            <a:r>
              <a:rPr spc="5" dirty="0"/>
              <a:t> </a:t>
            </a:r>
            <a:r>
              <a:rPr spc="15" dirty="0"/>
              <a:t>с</a:t>
            </a:r>
            <a:r>
              <a:rPr spc="-50" dirty="0"/>
              <a:t>в</a:t>
            </a:r>
            <a:r>
              <a:rPr spc="10" dirty="0"/>
              <a:t>язи!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0713" y="5006029"/>
            <a:ext cx="2095500" cy="558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95"/>
              </a:lnSpc>
            </a:pPr>
            <a:r>
              <a:rPr sz="1950" spc="-5" dirty="0">
                <a:solidFill>
                  <a:srgbClr val="4FBFA5"/>
                </a:solidFill>
                <a:latin typeface="Arial"/>
                <a:cs typeface="Arial"/>
              </a:rPr>
              <a:t>+375 44 506 08 86</a:t>
            </a:r>
            <a:endParaRPr sz="1950">
              <a:latin typeface="Arial"/>
              <a:cs typeface="Arial"/>
            </a:endParaRPr>
          </a:p>
          <a:p>
            <a:pPr marL="12700">
              <a:lnSpc>
                <a:spcPts val="2295"/>
              </a:lnSpc>
            </a:pPr>
            <a:r>
              <a:rPr sz="1950" spc="-5" dirty="0">
                <a:solidFill>
                  <a:srgbClr val="4FBFA5"/>
                </a:solidFill>
                <a:latin typeface="Arial"/>
                <a:cs typeface="Arial"/>
              </a:rPr>
              <a:t>cotvec.com</a:t>
            </a:r>
            <a:endParaRPr sz="19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1747" y="5361367"/>
            <a:ext cx="130175" cy="130175"/>
          </a:xfrm>
          <a:custGeom>
            <a:avLst/>
            <a:gdLst/>
            <a:ahLst/>
            <a:cxnLst/>
            <a:rect l="l" t="t" r="r" b="b"/>
            <a:pathLst>
              <a:path w="130175" h="130175">
                <a:moveTo>
                  <a:pt x="130098" y="0"/>
                </a:moveTo>
                <a:lnTo>
                  <a:pt x="0" y="46926"/>
                </a:lnTo>
                <a:lnTo>
                  <a:pt x="55029" y="75069"/>
                </a:lnTo>
                <a:lnTo>
                  <a:pt x="83172" y="130098"/>
                </a:lnTo>
                <a:lnTo>
                  <a:pt x="130098" y="0"/>
                </a:lnTo>
                <a:close/>
              </a:path>
            </a:pathLst>
          </a:custGeom>
          <a:solidFill>
            <a:srgbClr val="5935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0583" y="5422047"/>
            <a:ext cx="80645" cy="80645"/>
          </a:xfrm>
          <a:custGeom>
            <a:avLst/>
            <a:gdLst/>
            <a:ahLst/>
            <a:cxnLst/>
            <a:rect l="l" t="t" r="r" b="b"/>
            <a:pathLst>
              <a:path w="80645" h="80645">
                <a:moveTo>
                  <a:pt x="63360" y="0"/>
                </a:moveTo>
                <a:lnTo>
                  <a:pt x="0" y="63385"/>
                </a:lnTo>
                <a:lnTo>
                  <a:pt x="17208" y="80581"/>
                </a:lnTo>
                <a:lnTo>
                  <a:pt x="80568" y="17221"/>
                </a:lnTo>
                <a:lnTo>
                  <a:pt x="63360" y="0"/>
                </a:lnTo>
                <a:close/>
              </a:path>
            </a:pathLst>
          </a:custGeom>
          <a:solidFill>
            <a:srgbClr val="59359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A37A9B2-2F2B-6C4A-9044-E8D74C454C6B}"/>
              </a:ext>
            </a:extLst>
          </p:cNvPr>
          <p:cNvGrpSpPr/>
          <p:nvPr/>
        </p:nvGrpSpPr>
        <p:grpSpPr>
          <a:xfrm>
            <a:off x="462112" y="5033916"/>
            <a:ext cx="203751" cy="199745"/>
            <a:chOff x="462112" y="5033916"/>
            <a:chExt cx="203751" cy="199745"/>
          </a:xfrm>
        </p:grpSpPr>
        <p:sp>
          <p:nvSpPr>
            <p:cNvPr id="6" name="object 6"/>
            <p:cNvSpPr/>
            <p:nvPr/>
          </p:nvSpPr>
          <p:spPr>
            <a:xfrm>
              <a:off x="462112" y="5045066"/>
              <a:ext cx="189865" cy="188595"/>
            </a:xfrm>
            <a:custGeom>
              <a:avLst/>
              <a:gdLst/>
              <a:ahLst/>
              <a:cxnLst/>
              <a:rect l="l" t="t" r="r" b="b"/>
              <a:pathLst>
                <a:path w="189865" h="188595">
                  <a:moveTo>
                    <a:pt x="38346" y="0"/>
                  </a:moveTo>
                  <a:lnTo>
                    <a:pt x="33101" y="533"/>
                  </a:lnTo>
                  <a:lnTo>
                    <a:pt x="23271" y="1054"/>
                  </a:lnTo>
                  <a:lnTo>
                    <a:pt x="18725" y="5714"/>
                  </a:lnTo>
                  <a:lnTo>
                    <a:pt x="10229" y="18426"/>
                  </a:lnTo>
                  <a:lnTo>
                    <a:pt x="3619" y="33317"/>
                  </a:lnTo>
                  <a:lnTo>
                    <a:pt x="0" y="43409"/>
                  </a:lnTo>
                  <a:lnTo>
                    <a:pt x="7006" y="56746"/>
                  </a:lnTo>
                  <a:lnTo>
                    <a:pt x="29434" y="91737"/>
                  </a:lnTo>
                  <a:lnTo>
                    <a:pt x="57382" y="120514"/>
                  </a:lnTo>
                  <a:lnTo>
                    <a:pt x="87080" y="147505"/>
                  </a:lnTo>
                  <a:lnTo>
                    <a:pt x="123010" y="176087"/>
                  </a:lnTo>
                  <a:lnTo>
                    <a:pt x="139939" y="188042"/>
                  </a:lnTo>
                  <a:lnTo>
                    <a:pt x="163113" y="182360"/>
                  </a:lnTo>
                  <a:lnTo>
                    <a:pt x="175522" y="178163"/>
                  </a:lnTo>
                  <a:lnTo>
                    <a:pt x="181518" y="173345"/>
                  </a:lnTo>
                  <a:lnTo>
                    <a:pt x="188406" y="155516"/>
                  </a:lnTo>
                  <a:lnTo>
                    <a:pt x="189845" y="145597"/>
                  </a:lnTo>
                  <a:lnTo>
                    <a:pt x="189425" y="143573"/>
                  </a:lnTo>
                  <a:lnTo>
                    <a:pt x="189102" y="142963"/>
                  </a:lnTo>
                  <a:lnTo>
                    <a:pt x="115473" y="142963"/>
                  </a:lnTo>
                  <a:lnTo>
                    <a:pt x="110800" y="140309"/>
                  </a:lnTo>
                  <a:lnTo>
                    <a:pt x="71450" y="103703"/>
                  </a:lnTo>
                  <a:lnTo>
                    <a:pt x="46055" y="74942"/>
                  </a:lnTo>
                  <a:lnTo>
                    <a:pt x="48709" y="72491"/>
                  </a:lnTo>
                  <a:lnTo>
                    <a:pt x="53523" y="68224"/>
                  </a:lnTo>
                  <a:lnTo>
                    <a:pt x="56367" y="64960"/>
                  </a:lnTo>
                  <a:lnTo>
                    <a:pt x="61498" y="59664"/>
                  </a:lnTo>
                  <a:lnTo>
                    <a:pt x="62413" y="57696"/>
                  </a:lnTo>
                  <a:lnTo>
                    <a:pt x="65981" y="51511"/>
                  </a:lnTo>
                  <a:lnTo>
                    <a:pt x="65334" y="48691"/>
                  </a:lnTo>
                  <a:lnTo>
                    <a:pt x="64254" y="46227"/>
                  </a:lnTo>
                  <a:lnTo>
                    <a:pt x="61277" y="38039"/>
                  </a:lnTo>
                  <a:lnTo>
                    <a:pt x="51541" y="10241"/>
                  </a:lnTo>
                  <a:lnTo>
                    <a:pt x="48047" y="330"/>
                  </a:lnTo>
                  <a:lnTo>
                    <a:pt x="43959" y="330"/>
                  </a:lnTo>
                  <a:lnTo>
                    <a:pt x="38346" y="0"/>
                  </a:lnTo>
                  <a:close/>
                </a:path>
                <a:path w="189865" h="188595">
                  <a:moveTo>
                    <a:pt x="141038" y="117271"/>
                  </a:moveTo>
                  <a:lnTo>
                    <a:pt x="134104" y="126441"/>
                  </a:lnTo>
                  <a:lnTo>
                    <a:pt x="124274" y="136677"/>
                  </a:lnTo>
                  <a:lnTo>
                    <a:pt x="121277" y="139699"/>
                  </a:lnTo>
                  <a:lnTo>
                    <a:pt x="118293" y="142747"/>
                  </a:lnTo>
                  <a:lnTo>
                    <a:pt x="115473" y="142963"/>
                  </a:lnTo>
                  <a:lnTo>
                    <a:pt x="189102" y="142963"/>
                  </a:lnTo>
                  <a:lnTo>
                    <a:pt x="188333" y="141516"/>
                  </a:lnTo>
                  <a:lnTo>
                    <a:pt x="185183" y="140131"/>
                  </a:lnTo>
                  <a:lnTo>
                    <a:pt x="170520" y="131874"/>
                  </a:lnTo>
                  <a:lnTo>
                    <a:pt x="156559" y="124203"/>
                  </a:lnTo>
                  <a:lnTo>
                    <a:pt x="144226" y="118249"/>
                  </a:lnTo>
                  <a:lnTo>
                    <a:pt x="141038" y="117271"/>
                  </a:lnTo>
                  <a:close/>
                </a:path>
                <a:path w="189865" h="188595">
                  <a:moveTo>
                    <a:pt x="47998" y="190"/>
                  </a:moveTo>
                  <a:lnTo>
                    <a:pt x="43959" y="330"/>
                  </a:lnTo>
                  <a:lnTo>
                    <a:pt x="48047" y="330"/>
                  </a:lnTo>
                  <a:lnTo>
                    <a:pt x="47998" y="190"/>
                  </a:lnTo>
                  <a:close/>
                </a:path>
              </a:pathLst>
            </a:custGeom>
            <a:solidFill>
              <a:srgbClr val="5935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DA52F21-2F8F-0C4E-B0A1-EE1751CE3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1563" y="5033916"/>
              <a:ext cx="114300" cy="1143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5908" y="405229"/>
            <a:ext cx="6006642" cy="705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5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700" b="1" i="0" u="none" strike="noStrike" kern="1200" cap="none" spc="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Источники данных</a:t>
            </a:r>
            <a:endParaRPr kumimoji="0" sz="4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A3CD33-631E-4C32-9A48-F782177F0ECD}"/>
              </a:ext>
            </a:extLst>
          </p:cNvPr>
          <p:cNvSpPr txBox="1"/>
          <p:nvPr/>
        </p:nvSpPr>
        <p:spPr>
          <a:xfrm>
            <a:off x="869950" y="1600200"/>
            <a:ext cx="28976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Grafana </a:t>
            </a:r>
            <a:r>
              <a:rPr lang="ru-RU" dirty="0">
                <a:solidFill>
                  <a:schemeClr val="bg1"/>
                </a:solidFill>
              </a:rPr>
              <a:t>дает возможность работы с большим количеством источников данных.</a:t>
            </a:r>
            <a:endParaRPr lang="ru-BY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CD207C-412D-4D30-BED4-93EEC0F252CF}"/>
              </a:ext>
            </a:extLst>
          </p:cNvPr>
          <p:cNvSpPr txBox="1"/>
          <p:nvPr/>
        </p:nvSpPr>
        <p:spPr>
          <a:xfrm>
            <a:off x="4832350" y="2200364"/>
            <a:ext cx="2438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Prometheus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</a:rPr>
              <a:t>Graphlite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</a:rPr>
              <a:t>OpenTSDB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</a:rPr>
              <a:t>InfluxDB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Loki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Elasticsearch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MySQL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</a:rPr>
              <a:t>PostgreSql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MS SQL Server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И т.д.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F69385-2A3F-4AEF-B89C-FA5EEA50D067}"/>
              </a:ext>
            </a:extLst>
          </p:cNvPr>
          <p:cNvSpPr txBox="1"/>
          <p:nvPr/>
        </p:nvSpPr>
        <p:spPr>
          <a:xfrm>
            <a:off x="4729500" y="1806925"/>
            <a:ext cx="2209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Пример источников:</a:t>
            </a:r>
            <a:endParaRPr lang="ru-BY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7124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5907" y="405229"/>
            <a:ext cx="4149267" cy="705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5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700" b="1" spc="15" dirty="0">
                <a:solidFill>
                  <a:prstClr val="white"/>
                </a:solidFill>
                <a:latin typeface="Arial"/>
                <a:cs typeface="Arial"/>
              </a:rPr>
              <a:t>Уведомления</a:t>
            </a:r>
            <a:endParaRPr kumimoji="0" sz="4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C0B519-912A-43A6-8756-6D27A0768672}"/>
              </a:ext>
            </a:extLst>
          </p:cNvPr>
          <p:cNvSpPr txBox="1"/>
          <p:nvPr/>
        </p:nvSpPr>
        <p:spPr>
          <a:xfrm>
            <a:off x="5670550" y="2147070"/>
            <a:ext cx="2023118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Telegram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Sensu</a:t>
            </a:r>
            <a:r>
              <a:rPr lang="en-US" dirty="0">
                <a:solidFill>
                  <a:schemeClr val="bg1"/>
                </a:solidFill>
              </a:rPr>
              <a:t> 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Slack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VictorOps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Microsoft Teams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OpsGenir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PagerDuty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Email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HipChat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И </a:t>
            </a:r>
            <a:r>
              <a:rPr lang="ru-RU" dirty="0" err="1">
                <a:solidFill>
                  <a:schemeClr val="bg1"/>
                </a:solidFill>
              </a:rPr>
              <a:t>д.р</a:t>
            </a:r>
            <a:r>
              <a:rPr lang="ru-RU" dirty="0">
                <a:solidFill>
                  <a:schemeClr val="bg1"/>
                </a:solidFill>
              </a:rPr>
              <a:t>.</a:t>
            </a:r>
            <a:endParaRPr lang="ru-BY" dirty="0">
              <a:solidFill>
                <a:schemeClr val="bg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7765E95-0D3D-4114-9090-499AC7803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150" y="2362200"/>
            <a:ext cx="4164457" cy="29333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B7E3511-041A-4F05-9437-0BE21D98D6D3}"/>
              </a:ext>
            </a:extLst>
          </p:cNvPr>
          <p:cNvSpPr txBox="1"/>
          <p:nvPr/>
        </p:nvSpPr>
        <p:spPr>
          <a:xfrm>
            <a:off x="946150" y="1425401"/>
            <a:ext cx="2897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Создание канала уведомления:</a:t>
            </a:r>
            <a:endParaRPr lang="ru-BY" dirty="0">
              <a:solidFill>
                <a:schemeClr val="bg1"/>
              </a:solidFill>
            </a:endParaRPr>
          </a:p>
        </p:txBody>
      </p:sp>
      <p:sp>
        <p:nvSpPr>
          <p:cNvPr id="5" name="Стрелка: изогнутая вправо 4">
            <a:extLst>
              <a:ext uri="{FF2B5EF4-FFF2-40B4-BE49-F238E27FC236}">
                <a16:creationId xmlns:a16="http://schemas.microsoft.com/office/drawing/2014/main" id="{50CEA9C2-090B-4691-9AC5-A5F1E6B5F888}"/>
              </a:ext>
            </a:extLst>
          </p:cNvPr>
          <p:cNvSpPr/>
          <p:nvPr/>
        </p:nvSpPr>
        <p:spPr>
          <a:xfrm>
            <a:off x="373202" y="1827892"/>
            <a:ext cx="40546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7C4DEE-FBCC-448B-9BFE-B9C0F0CFB94E}"/>
              </a:ext>
            </a:extLst>
          </p:cNvPr>
          <p:cNvSpPr txBox="1"/>
          <p:nvPr/>
        </p:nvSpPr>
        <p:spPr>
          <a:xfrm>
            <a:off x="5594350" y="1702400"/>
            <a:ext cx="2897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Что используется:</a:t>
            </a:r>
            <a:endParaRPr lang="ru-BY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0447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5907" y="405229"/>
            <a:ext cx="4149267" cy="705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5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700" b="1" i="0" u="none" strike="noStrike" kern="1200" cap="none" spc="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Уведомления</a:t>
            </a:r>
            <a:endParaRPr kumimoji="0" sz="4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7E3511-041A-4F05-9437-0BE21D98D6D3}"/>
              </a:ext>
            </a:extLst>
          </p:cNvPr>
          <p:cNvSpPr txBox="1"/>
          <p:nvPr/>
        </p:nvSpPr>
        <p:spPr>
          <a:xfrm>
            <a:off x="946151" y="1425401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Настраивайте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кастомные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алерты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endParaRPr kumimoji="0" lang="ru-BY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Стрелка: изогнутая вправо 4">
            <a:extLst>
              <a:ext uri="{FF2B5EF4-FFF2-40B4-BE49-F238E27FC236}">
                <a16:creationId xmlns:a16="http://schemas.microsoft.com/office/drawing/2014/main" id="{50CEA9C2-090B-4691-9AC5-A5F1E6B5F888}"/>
              </a:ext>
            </a:extLst>
          </p:cNvPr>
          <p:cNvSpPr/>
          <p:nvPr/>
        </p:nvSpPr>
        <p:spPr>
          <a:xfrm>
            <a:off x="373202" y="1827892"/>
            <a:ext cx="40546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BY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CF21CB-2BC8-4D5F-B269-5905E832CC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151" y="2410967"/>
            <a:ext cx="5000625" cy="26098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AAAF71C-5FAA-4A6A-BD94-8C54CAEF05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8750" y="1827892"/>
            <a:ext cx="3457575" cy="16192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214CD7F-7AC2-4944-8F4B-38C4CC0EEBF7}"/>
              </a:ext>
            </a:extLst>
          </p:cNvPr>
          <p:cNvSpPr txBox="1"/>
          <p:nvPr/>
        </p:nvSpPr>
        <p:spPr>
          <a:xfrm>
            <a:off x="6485636" y="14254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Результат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BY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38602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5908" y="405229"/>
            <a:ext cx="4482642" cy="705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5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0" b="1" i="0" u="none" strike="noStrike" kern="1200" cap="none" spc="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“Drill Down</a:t>
            </a:r>
            <a:r>
              <a:rPr lang="en-US" sz="4700" b="1" spc="15" dirty="0">
                <a:solidFill>
                  <a:prstClr val="white"/>
                </a:solidFill>
                <a:latin typeface="Arial"/>
                <a:cs typeface="Arial"/>
              </a:rPr>
              <a:t>”</a:t>
            </a:r>
            <a:endParaRPr kumimoji="0" sz="4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B7A44C6-55C4-4239-9C1D-D5AA42FF3D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908" y="2278981"/>
            <a:ext cx="3048000" cy="168932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5DAF941-3929-4DEF-9760-1B7D9BAE0B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3525" y="3371850"/>
            <a:ext cx="4104818" cy="2400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E623407-0CDC-43C7-85F6-DA4FB4DFF6B8}"/>
              </a:ext>
            </a:extLst>
          </p:cNvPr>
          <p:cNvSpPr txBox="1"/>
          <p:nvPr/>
        </p:nvSpPr>
        <p:spPr>
          <a:xfrm>
            <a:off x="793750" y="1371600"/>
            <a:ext cx="3048000" cy="646331"/>
          </a:xfrm>
          <a:prstGeom prst="rect">
            <a:avLst/>
          </a:prstGeom>
          <a:noFill/>
          <a:ln>
            <a:solidFill>
              <a:srgbClr val="20BA95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Разгрузите свой</a:t>
            </a:r>
            <a:r>
              <a:rPr lang="en-US" dirty="0">
                <a:solidFill>
                  <a:schemeClr val="bg1"/>
                </a:solidFill>
              </a:rPr>
              <a:t> “</a:t>
            </a:r>
            <a:r>
              <a:rPr lang="en-US" dirty="0">
                <a:solidFill>
                  <a:srgbClr val="20BA95"/>
                </a:solidFill>
              </a:rPr>
              <a:t>dashboard</a:t>
            </a:r>
            <a:r>
              <a:rPr lang="en-US" dirty="0">
                <a:solidFill>
                  <a:schemeClr val="bg1"/>
                </a:solidFill>
              </a:rPr>
              <a:t>”</a:t>
            </a:r>
            <a:r>
              <a:rPr lang="ru-RU" dirty="0">
                <a:solidFill>
                  <a:schemeClr val="bg1"/>
                </a:solidFill>
              </a:rPr>
              <a:t>, сделав декомпозицию </a:t>
            </a:r>
            <a:endParaRPr lang="ru-BY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540483-4B00-489E-858D-C8F7F20BFA2D}"/>
              </a:ext>
            </a:extLst>
          </p:cNvPr>
          <p:cNvSpPr txBox="1"/>
          <p:nvPr/>
        </p:nvSpPr>
        <p:spPr>
          <a:xfrm>
            <a:off x="5606162" y="351531"/>
            <a:ext cx="3344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Все, что вам нужно - это ссылка. (Пример использования)</a:t>
            </a:r>
            <a:endParaRPr lang="ru-BY" dirty="0">
              <a:solidFill>
                <a:schemeClr val="bg1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DD78CFF-F825-4BB9-B3DF-DD5959B489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5328" y="1071779"/>
            <a:ext cx="3469586" cy="1689328"/>
          </a:xfrm>
          <a:prstGeom prst="rect">
            <a:avLst/>
          </a:prstGeom>
        </p:spPr>
      </p:pic>
      <p:sp>
        <p:nvSpPr>
          <p:cNvPr id="19" name="Стрелка: изогнутая влево 18">
            <a:extLst>
              <a:ext uri="{FF2B5EF4-FFF2-40B4-BE49-F238E27FC236}">
                <a16:creationId xmlns:a16="http://schemas.microsoft.com/office/drawing/2014/main" id="{15E95AC9-4898-4B7E-AC15-167C958C02DE}"/>
              </a:ext>
            </a:extLst>
          </p:cNvPr>
          <p:cNvSpPr/>
          <p:nvPr/>
        </p:nvSpPr>
        <p:spPr>
          <a:xfrm rot="19920104">
            <a:off x="9039779" y="481537"/>
            <a:ext cx="731520" cy="1216152"/>
          </a:xfrm>
          <a:prstGeom prst="curvedLeftArrow">
            <a:avLst/>
          </a:prstGeom>
          <a:solidFill>
            <a:srgbClr val="20BA95"/>
          </a:solidFill>
          <a:ln>
            <a:solidFill>
              <a:srgbClr val="1CB2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>
              <a:solidFill>
                <a:schemeClr val="tx1"/>
              </a:solidFill>
            </a:endParaRPr>
          </a:p>
        </p:txBody>
      </p:sp>
      <p:sp>
        <p:nvSpPr>
          <p:cNvPr id="22" name="Стрелка: изогнутая влево 21">
            <a:extLst>
              <a:ext uri="{FF2B5EF4-FFF2-40B4-BE49-F238E27FC236}">
                <a16:creationId xmlns:a16="http://schemas.microsoft.com/office/drawing/2014/main" id="{08B2E18F-56C0-44A9-9257-4511C5578EED}"/>
              </a:ext>
            </a:extLst>
          </p:cNvPr>
          <p:cNvSpPr/>
          <p:nvPr/>
        </p:nvSpPr>
        <p:spPr>
          <a:xfrm rot="18840938">
            <a:off x="3862639" y="2058685"/>
            <a:ext cx="731520" cy="1216152"/>
          </a:xfrm>
          <a:prstGeom prst="curvedLeftArrow">
            <a:avLst/>
          </a:prstGeom>
          <a:solidFill>
            <a:srgbClr val="20BA95"/>
          </a:solidFill>
          <a:ln>
            <a:solidFill>
              <a:srgbClr val="1CB2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399E72B-7564-4ACB-A0BC-38A66762F80C}"/>
              </a:ext>
            </a:extLst>
          </p:cNvPr>
          <p:cNvSpPr txBox="1"/>
          <p:nvPr/>
        </p:nvSpPr>
        <p:spPr>
          <a:xfrm>
            <a:off x="575111" y="4219506"/>
            <a:ext cx="2569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Ваши действия просты, кликнуть быстро , перейти</a:t>
            </a:r>
            <a:endParaRPr lang="ru-BY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9417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9" grpId="0" animBg="1"/>
      <p:bldP spid="22" grpId="0" animBg="1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5908" y="405229"/>
            <a:ext cx="3949242" cy="705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5450"/>
              </a:lnSpc>
            </a:pPr>
            <a:r>
              <a:rPr lang="en-US" sz="4700" b="1" spc="15" dirty="0">
                <a:solidFill>
                  <a:schemeClr val="bg1"/>
                </a:solidFill>
                <a:latin typeface="Arial"/>
                <a:cs typeface="Arial"/>
              </a:rPr>
              <a:t>“Data Links”</a:t>
            </a:r>
            <a:endParaRPr sz="47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B6696E-76A9-415C-98B1-9235DA318399}"/>
              </a:ext>
            </a:extLst>
          </p:cNvPr>
          <p:cNvSpPr txBox="1"/>
          <p:nvPr/>
        </p:nvSpPr>
        <p:spPr>
          <a:xfrm>
            <a:off x="717550" y="14478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Делайте свои фильтры не переходя в источник данных.</a:t>
            </a:r>
            <a:endParaRPr lang="ru-BY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B5A29D-4DE2-4ADA-82D1-206D75352019}"/>
              </a:ext>
            </a:extLst>
          </p:cNvPr>
          <p:cNvSpPr txBox="1"/>
          <p:nvPr/>
        </p:nvSpPr>
        <p:spPr>
          <a:xfrm>
            <a:off x="5265492" y="3407893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При переходе в источник данных у вас будет уже готовый фильтр для поиска необходимой информации.</a:t>
            </a:r>
            <a:endParaRPr lang="ru-BY" dirty="0">
              <a:solidFill>
                <a:schemeClr val="bg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FDC0E76-4087-450C-A960-878CAB08AF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5175" y="1047750"/>
            <a:ext cx="4524375" cy="32385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39BE841-CD03-42B5-A846-433BEA048A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0575" y="1903278"/>
            <a:ext cx="4524375" cy="117247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495CD46-CBE9-4D1D-A94B-B4A4425791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908" y="3157336"/>
            <a:ext cx="4524375" cy="25914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D24A398-BCE6-4665-A345-3EBF74EBF7C4}"/>
              </a:ext>
            </a:extLst>
          </p:cNvPr>
          <p:cNvSpPr txBox="1"/>
          <p:nvPr/>
        </p:nvSpPr>
        <p:spPr>
          <a:xfrm>
            <a:off x="4562922" y="612527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Выберите фильтр:</a:t>
            </a:r>
            <a:endParaRPr lang="ru-BY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F84771-A14C-4736-BB38-170ABB460354}"/>
              </a:ext>
            </a:extLst>
          </p:cNvPr>
          <p:cNvSpPr txBox="1"/>
          <p:nvPr/>
        </p:nvSpPr>
        <p:spPr>
          <a:xfrm>
            <a:off x="5718115" y="1447800"/>
            <a:ext cx="4324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Либо выберите интересующий запрос:</a:t>
            </a:r>
            <a:endParaRPr lang="ru-BY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FB1E1A78-1BB7-4F62-97B8-21D68E1C4CE3}"/>
              </a:ext>
            </a:extLst>
          </p:cNvPr>
          <p:cNvSpPr txBox="1"/>
          <p:nvPr/>
        </p:nvSpPr>
        <p:spPr>
          <a:xfrm>
            <a:off x="336550" y="209079"/>
            <a:ext cx="5715000" cy="705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5450"/>
              </a:lnSpc>
            </a:pPr>
            <a:r>
              <a:rPr lang="en-US" sz="4700" dirty="0">
                <a:solidFill>
                  <a:schemeClr val="bg1"/>
                </a:solidFill>
                <a:latin typeface="Arial"/>
                <a:cs typeface="Arial"/>
              </a:rPr>
              <a:t>Support Dashboard</a:t>
            </a:r>
            <a:endParaRPr sz="47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84D392-521B-4B6B-800E-837068A9782B}"/>
              </a:ext>
            </a:extLst>
          </p:cNvPr>
          <p:cNvSpPr txBox="1"/>
          <p:nvPr/>
        </p:nvSpPr>
        <p:spPr>
          <a:xfrm>
            <a:off x="4832350" y="3583656"/>
            <a:ext cx="7528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Дашборд</a:t>
            </a:r>
            <a:r>
              <a:rPr lang="ru-RU" dirty="0">
                <a:solidFill>
                  <a:schemeClr val="bg1"/>
                </a:solidFill>
              </a:rPr>
              <a:t> разделён на 3 блока: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bg1"/>
                </a:solidFill>
              </a:rPr>
              <a:t>Информация о БД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bg1"/>
                </a:solidFill>
              </a:rPr>
              <a:t>Запросы сервиса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ru-RU" dirty="0">
                <a:solidFill>
                  <a:schemeClr val="bg1"/>
                </a:solidFill>
              </a:rPr>
              <a:t>приложения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bg1"/>
                </a:solidFill>
              </a:rPr>
              <a:t>Сервисная информация</a:t>
            </a:r>
            <a:endParaRPr lang="ru-BY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BFADAF-9925-4DA7-99BC-CA014FCDBEAC}"/>
              </a:ext>
            </a:extLst>
          </p:cNvPr>
          <p:cNvSpPr txBox="1"/>
          <p:nvPr/>
        </p:nvSpPr>
        <p:spPr>
          <a:xfrm>
            <a:off x="308010" y="1069232"/>
            <a:ext cx="75282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Дашборд</a:t>
            </a:r>
            <a:r>
              <a:rPr lang="ru-RU" dirty="0">
                <a:solidFill>
                  <a:schemeClr val="bg1"/>
                </a:solidFill>
              </a:rPr>
              <a:t> для специалистов технической поддержки помогает быстро и своевременно выявлять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ru-RU" dirty="0">
                <a:solidFill>
                  <a:schemeClr val="bg1"/>
                </a:solidFill>
              </a:rPr>
              <a:t>предсказывать ошибки и проблемы, которые могут возникнуть во время работы сервисов.</a:t>
            </a:r>
          </a:p>
          <a:p>
            <a:r>
              <a:rPr lang="ru-RU" dirty="0">
                <a:solidFill>
                  <a:schemeClr val="bg1"/>
                </a:solidFill>
              </a:rPr>
              <a:t>Исходя из накопленного опыта, мы разработали наиболее эффективные, максимально логичные и простые для глаз </a:t>
            </a:r>
            <a:r>
              <a:rPr lang="ru-RU" dirty="0" err="1">
                <a:solidFill>
                  <a:schemeClr val="bg1"/>
                </a:solidFill>
              </a:rPr>
              <a:t>дашлеты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r>
              <a:rPr lang="ru-RU" dirty="0">
                <a:solidFill>
                  <a:schemeClr val="bg1"/>
                </a:solidFill>
              </a:rPr>
              <a:t>Благодаря следующим графикам можно быть уверенным в том, что ни одна проблема сервиса не останется незамеченной.</a:t>
            </a:r>
            <a:endParaRPr lang="ru-BY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5681648-C28D-4124-B7DD-C5653C03D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50" y="3498021"/>
            <a:ext cx="386715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1782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1640</TotalTime>
  <Words>1586</Words>
  <Application>Microsoft Office PowerPoint</Application>
  <PresentationFormat>Произвольный</PresentationFormat>
  <Paragraphs>210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7" baseType="lpstr">
      <vt:lpstr>Arial</vt:lpstr>
      <vt:lpstr>Calibri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Будем на связи!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Print</dc:title>
  <dc:creator>Янковский Дмитрий</dc:creator>
  <cp:lastModifiedBy>kirill</cp:lastModifiedBy>
  <cp:revision>48</cp:revision>
  <dcterms:created xsi:type="dcterms:W3CDTF">2020-05-04T13:32:06Z</dcterms:created>
  <dcterms:modified xsi:type="dcterms:W3CDTF">2022-04-26T11:51:08Z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2020-05-04T00:00:00Z</vt:filetime>
  </property>
  <property fmtid="{D5CDD505-2E9C-101B-9397-08002B2CF9AE}" pid="3" name="Creator">
    <vt:lpwstr>Adobe Illustrator 24.0 (Macintosh)</vt:lpwstr>
  </property>
  <property fmtid="{D5CDD505-2E9C-101B-9397-08002B2CF9AE}" pid="4" name="LastSaved">
    <vt:filetime>2020-05-04T00:00:00Z</vt:filetime>
  </property>
</Properties>
</file>